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9" r:id="rId2"/>
    <p:sldId id="256" r:id="rId3"/>
    <p:sldId id="257" r:id="rId4"/>
    <p:sldId id="258" r:id="rId5"/>
    <p:sldId id="259" r:id="rId6"/>
    <p:sldId id="260" r:id="rId7"/>
    <p:sldId id="261" r:id="rId8"/>
    <p:sldId id="277" r:id="rId9"/>
    <p:sldId id="278" r:id="rId10"/>
    <p:sldId id="279" r:id="rId11"/>
    <p:sldId id="281" r:id="rId12"/>
    <p:sldId id="282" r:id="rId13"/>
    <p:sldId id="280" r:id="rId14"/>
    <p:sldId id="263" r:id="rId15"/>
    <p:sldId id="264" r:id="rId16"/>
    <p:sldId id="290" r:id="rId17"/>
    <p:sldId id="265" r:id="rId18"/>
    <p:sldId id="283" r:id="rId19"/>
    <p:sldId id="266" r:id="rId20"/>
    <p:sldId id="284" r:id="rId21"/>
    <p:sldId id="285" r:id="rId22"/>
    <p:sldId id="286" r:id="rId23"/>
    <p:sldId id="287"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96" y="-7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8A31B2-B264-4BC2-8BDF-89653EF32680}" type="doc">
      <dgm:prSet loTypeId="urn:microsoft.com/office/officeart/2005/8/layout/chevron1" loCatId="process" qsTypeId="urn:microsoft.com/office/officeart/2005/8/quickstyle/simple1" qsCatId="simple" csTypeId="urn:microsoft.com/office/officeart/2005/8/colors/accent6_2" csCatId="accent6" phldr="1"/>
      <dgm:spPr/>
    </dgm:pt>
    <dgm:pt modelId="{664F1AE1-7045-48D1-8AD6-E66A50EC66E8}">
      <dgm:prSet phldrT="[Text]"/>
      <dgm:spPr/>
      <dgm:t>
        <a:bodyPr/>
        <a:lstStyle/>
        <a:p>
          <a:r>
            <a:rPr lang="en-US" dirty="0" smtClean="0"/>
            <a:t>Current situation assessment</a:t>
          </a:r>
          <a:endParaRPr lang="en-US" dirty="0"/>
        </a:p>
      </dgm:t>
    </dgm:pt>
    <dgm:pt modelId="{990F1DF6-B63E-4168-8B57-BDC725165C7E}" type="parTrans" cxnId="{3B2E4414-5613-4FAA-9E9D-BE7FCB1A46B8}">
      <dgm:prSet/>
      <dgm:spPr/>
      <dgm:t>
        <a:bodyPr/>
        <a:lstStyle/>
        <a:p>
          <a:endParaRPr lang="en-US"/>
        </a:p>
      </dgm:t>
    </dgm:pt>
    <dgm:pt modelId="{08D1CED5-6DE5-49C2-B6AC-F52E1299382E}" type="sibTrans" cxnId="{3B2E4414-5613-4FAA-9E9D-BE7FCB1A46B8}">
      <dgm:prSet/>
      <dgm:spPr/>
      <dgm:t>
        <a:bodyPr/>
        <a:lstStyle/>
        <a:p>
          <a:endParaRPr lang="en-US"/>
        </a:p>
      </dgm:t>
    </dgm:pt>
    <dgm:pt modelId="{CA7D64D7-A584-4DFA-B288-611DD996FF79}">
      <dgm:prSet phldrT="[Text]"/>
      <dgm:spPr>
        <a:solidFill>
          <a:srgbClr val="3B3BFF"/>
        </a:solidFill>
      </dgm:spPr>
      <dgm:t>
        <a:bodyPr/>
        <a:lstStyle/>
        <a:p>
          <a:r>
            <a:rPr lang="en-US" dirty="0" smtClean="0"/>
            <a:t>Strategic Goals and Objectives</a:t>
          </a:r>
          <a:endParaRPr lang="en-US" dirty="0"/>
        </a:p>
      </dgm:t>
    </dgm:pt>
    <dgm:pt modelId="{F65C23FA-D37B-4F6E-9B5C-1AC0311BB6CE}" type="parTrans" cxnId="{F3925FF7-AA85-4DD9-9517-9C49D8AC116D}">
      <dgm:prSet/>
      <dgm:spPr/>
      <dgm:t>
        <a:bodyPr/>
        <a:lstStyle/>
        <a:p>
          <a:endParaRPr lang="en-US"/>
        </a:p>
      </dgm:t>
    </dgm:pt>
    <dgm:pt modelId="{F5D1C55D-843C-40D5-91CC-303E5CEE5F97}" type="sibTrans" cxnId="{F3925FF7-AA85-4DD9-9517-9C49D8AC116D}">
      <dgm:prSet/>
      <dgm:spPr/>
      <dgm:t>
        <a:bodyPr/>
        <a:lstStyle/>
        <a:p>
          <a:endParaRPr lang="en-US"/>
        </a:p>
      </dgm:t>
    </dgm:pt>
    <dgm:pt modelId="{718733CE-72F6-4BA7-88FB-29D13DA54B44}">
      <dgm:prSet phldrT="[Text]"/>
      <dgm:spPr>
        <a:solidFill>
          <a:srgbClr val="E35B31"/>
        </a:solidFill>
      </dgm:spPr>
      <dgm:t>
        <a:bodyPr/>
        <a:lstStyle/>
        <a:p>
          <a:r>
            <a:rPr lang="en-US" dirty="0" smtClean="0"/>
            <a:t>Build the Plan</a:t>
          </a:r>
          <a:endParaRPr lang="en-US" dirty="0"/>
        </a:p>
      </dgm:t>
    </dgm:pt>
    <dgm:pt modelId="{059B93DF-72F8-41EF-9D34-AEEF8698E87D}" type="parTrans" cxnId="{8E6F8227-5ECA-4A93-8B25-ED292AED9A0C}">
      <dgm:prSet/>
      <dgm:spPr/>
      <dgm:t>
        <a:bodyPr/>
        <a:lstStyle/>
        <a:p>
          <a:endParaRPr lang="en-US"/>
        </a:p>
      </dgm:t>
    </dgm:pt>
    <dgm:pt modelId="{277ABB7B-7A89-4102-88E9-B68D1839F4F8}" type="sibTrans" cxnId="{8E6F8227-5ECA-4A93-8B25-ED292AED9A0C}">
      <dgm:prSet/>
      <dgm:spPr/>
      <dgm:t>
        <a:bodyPr/>
        <a:lstStyle/>
        <a:p>
          <a:endParaRPr lang="en-US"/>
        </a:p>
      </dgm:t>
    </dgm:pt>
    <dgm:pt modelId="{D2DA3650-5EF7-B24A-A050-E1C6F6C8D567}">
      <dgm:prSet phldrT="[Text]"/>
      <dgm:spPr>
        <a:solidFill>
          <a:srgbClr val="44F45D"/>
        </a:solidFill>
      </dgm:spPr>
      <dgm:t>
        <a:bodyPr/>
        <a:lstStyle/>
        <a:p>
          <a:r>
            <a:rPr lang="en-US" dirty="0" smtClean="0"/>
            <a:t>Measurement Framework</a:t>
          </a:r>
          <a:endParaRPr lang="en-US" dirty="0"/>
        </a:p>
      </dgm:t>
    </dgm:pt>
    <dgm:pt modelId="{2F201E76-5FAE-5E43-8EEE-78FFC772CFBA}" type="parTrans" cxnId="{033B54C0-8540-114E-8DBB-768CA82BDCD4}">
      <dgm:prSet/>
      <dgm:spPr/>
      <dgm:t>
        <a:bodyPr/>
        <a:lstStyle/>
        <a:p>
          <a:endParaRPr lang="en-US"/>
        </a:p>
      </dgm:t>
    </dgm:pt>
    <dgm:pt modelId="{10A8E713-ACA7-C741-AE55-43223B8A42A8}" type="sibTrans" cxnId="{033B54C0-8540-114E-8DBB-768CA82BDCD4}">
      <dgm:prSet/>
      <dgm:spPr/>
      <dgm:t>
        <a:bodyPr/>
        <a:lstStyle/>
        <a:p>
          <a:endParaRPr lang="en-US"/>
        </a:p>
      </dgm:t>
    </dgm:pt>
    <dgm:pt modelId="{D1F19C52-BCD1-4EA9-8C82-B4E031D5978D}" type="pres">
      <dgm:prSet presAssocID="{1D8A31B2-B264-4BC2-8BDF-89653EF32680}" presName="Name0" presStyleCnt="0">
        <dgm:presLayoutVars>
          <dgm:dir/>
          <dgm:animLvl val="lvl"/>
          <dgm:resizeHandles val="exact"/>
        </dgm:presLayoutVars>
      </dgm:prSet>
      <dgm:spPr/>
    </dgm:pt>
    <dgm:pt modelId="{8FE6BECD-7DD5-4777-8B6D-177301A8D6A7}" type="pres">
      <dgm:prSet presAssocID="{664F1AE1-7045-48D1-8AD6-E66A50EC66E8}" presName="parTxOnly" presStyleLbl="node1" presStyleIdx="0" presStyleCnt="4" custScaleY="136600" custLinFactNeighborX="2937" custLinFactNeighborY="1153">
        <dgm:presLayoutVars>
          <dgm:chMax val="0"/>
          <dgm:chPref val="0"/>
          <dgm:bulletEnabled val="1"/>
        </dgm:presLayoutVars>
      </dgm:prSet>
      <dgm:spPr/>
      <dgm:t>
        <a:bodyPr/>
        <a:lstStyle/>
        <a:p>
          <a:endParaRPr lang="en-US"/>
        </a:p>
      </dgm:t>
    </dgm:pt>
    <dgm:pt modelId="{79D99A68-95D8-4FBE-8D49-B88045D7CBD4}" type="pres">
      <dgm:prSet presAssocID="{08D1CED5-6DE5-49C2-B6AC-F52E1299382E}" presName="parTxOnlySpace" presStyleCnt="0"/>
      <dgm:spPr/>
    </dgm:pt>
    <dgm:pt modelId="{297D4893-BEBC-4A1B-BBD6-C812A01C5671}" type="pres">
      <dgm:prSet presAssocID="{CA7D64D7-A584-4DFA-B288-611DD996FF79}" presName="parTxOnly" presStyleLbl="node1" presStyleIdx="1" presStyleCnt="4" custScaleY="138906">
        <dgm:presLayoutVars>
          <dgm:chMax val="0"/>
          <dgm:chPref val="0"/>
          <dgm:bulletEnabled val="1"/>
        </dgm:presLayoutVars>
      </dgm:prSet>
      <dgm:spPr/>
      <dgm:t>
        <a:bodyPr/>
        <a:lstStyle/>
        <a:p>
          <a:endParaRPr lang="en-US"/>
        </a:p>
      </dgm:t>
    </dgm:pt>
    <dgm:pt modelId="{C3266719-601D-40AC-B12E-8814528CCBFA}" type="pres">
      <dgm:prSet presAssocID="{F5D1C55D-843C-40D5-91CC-303E5CEE5F97}" presName="parTxOnlySpace" presStyleCnt="0"/>
      <dgm:spPr/>
    </dgm:pt>
    <dgm:pt modelId="{7F0024C8-7A1C-4B57-AA56-E7BA81EE7904}" type="pres">
      <dgm:prSet presAssocID="{718733CE-72F6-4BA7-88FB-29D13DA54B44}" presName="parTxOnly" presStyleLbl="node1" presStyleIdx="2" presStyleCnt="4" custScaleY="136600" custLinFactNeighborX="17596" custLinFactNeighborY="1153">
        <dgm:presLayoutVars>
          <dgm:chMax val="0"/>
          <dgm:chPref val="0"/>
          <dgm:bulletEnabled val="1"/>
        </dgm:presLayoutVars>
      </dgm:prSet>
      <dgm:spPr/>
      <dgm:t>
        <a:bodyPr/>
        <a:lstStyle/>
        <a:p>
          <a:endParaRPr lang="en-US"/>
        </a:p>
      </dgm:t>
    </dgm:pt>
    <dgm:pt modelId="{46755B19-5D0B-604A-8E58-6D6E9963414B}" type="pres">
      <dgm:prSet presAssocID="{277ABB7B-7A89-4102-88E9-B68D1839F4F8}" presName="parTxOnlySpace" presStyleCnt="0"/>
      <dgm:spPr/>
    </dgm:pt>
    <dgm:pt modelId="{7AB9A5C7-03BB-6D40-B542-B6422354374D}" type="pres">
      <dgm:prSet presAssocID="{D2DA3650-5EF7-B24A-A050-E1C6F6C8D567}" presName="parTxOnly" presStyleLbl="node1" presStyleIdx="3" presStyleCnt="4" custScaleY="138906">
        <dgm:presLayoutVars>
          <dgm:chMax val="0"/>
          <dgm:chPref val="0"/>
          <dgm:bulletEnabled val="1"/>
        </dgm:presLayoutVars>
      </dgm:prSet>
      <dgm:spPr/>
      <dgm:t>
        <a:bodyPr/>
        <a:lstStyle/>
        <a:p>
          <a:endParaRPr lang="en-US"/>
        </a:p>
      </dgm:t>
    </dgm:pt>
  </dgm:ptLst>
  <dgm:cxnLst>
    <dgm:cxn modelId="{E35A7B1F-E66E-478F-9161-B95624A56DFC}" type="presOf" srcId="{718733CE-72F6-4BA7-88FB-29D13DA54B44}" destId="{7F0024C8-7A1C-4B57-AA56-E7BA81EE7904}" srcOrd="0" destOrd="0" presId="urn:microsoft.com/office/officeart/2005/8/layout/chevron1"/>
    <dgm:cxn modelId="{A8571315-F813-4D13-9BFE-FD35046C59F7}" type="presOf" srcId="{1D8A31B2-B264-4BC2-8BDF-89653EF32680}" destId="{D1F19C52-BCD1-4EA9-8C82-B4E031D5978D}" srcOrd="0" destOrd="0" presId="urn:microsoft.com/office/officeart/2005/8/layout/chevron1"/>
    <dgm:cxn modelId="{9CC4B16A-81E5-48D2-B5BD-933B4BEC9EE3}" type="presOf" srcId="{664F1AE1-7045-48D1-8AD6-E66A50EC66E8}" destId="{8FE6BECD-7DD5-4777-8B6D-177301A8D6A7}" srcOrd="0" destOrd="0" presId="urn:microsoft.com/office/officeart/2005/8/layout/chevron1"/>
    <dgm:cxn modelId="{033B54C0-8540-114E-8DBB-768CA82BDCD4}" srcId="{1D8A31B2-B264-4BC2-8BDF-89653EF32680}" destId="{D2DA3650-5EF7-B24A-A050-E1C6F6C8D567}" srcOrd="3" destOrd="0" parTransId="{2F201E76-5FAE-5E43-8EEE-78FFC772CFBA}" sibTransId="{10A8E713-ACA7-C741-AE55-43223B8A42A8}"/>
    <dgm:cxn modelId="{3B2E4414-5613-4FAA-9E9D-BE7FCB1A46B8}" srcId="{1D8A31B2-B264-4BC2-8BDF-89653EF32680}" destId="{664F1AE1-7045-48D1-8AD6-E66A50EC66E8}" srcOrd="0" destOrd="0" parTransId="{990F1DF6-B63E-4168-8B57-BDC725165C7E}" sibTransId="{08D1CED5-6DE5-49C2-B6AC-F52E1299382E}"/>
    <dgm:cxn modelId="{AFEB400F-2D78-473E-8DF2-172A4E0567B3}" type="presOf" srcId="{D2DA3650-5EF7-B24A-A050-E1C6F6C8D567}" destId="{7AB9A5C7-03BB-6D40-B542-B6422354374D}" srcOrd="0" destOrd="0" presId="urn:microsoft.com/office/officeart/2005/8/layout/chevron1"/>
    <dgm:cxn modelId="{F3925FF7-AA85-4DD9-9517-9C49D8AC116D}" srcId="{1D8A31B2-B264-4BC2-8BDF-89653EF32680}" destId="{CA7D64D7-A584-4DFA-B288-611DD996FF79}" srcOrd="1" destOrd="0" parTransId="{F65C23FA-D37B-4F6E-9B5C-1AC0311BB6CE}" sibTransId="{F5D1C55D-843C-40D5-91CC-303E5CEE5F97}"/>
    <dgm:cxn modelId="{8E6F8227-5ECA-4A93-8B25-ED292AED9A0C}" srcId="{1D8A31B2-B264-4BC2-8BDF-89653EF32680}" destId="{718733CE-72F6-4BA7-88FB-29D13DA54B44}" srcOrd="2" destOrd="0" parTransId="{059B93DF-72F8-41EF-9D34-AEEF8698E87D}" sibTransId="{277ABB7B-7A89-4102-88E9-B68D1839F4F8}"/>
    <dgm:cxn modelId="{6D2B3C50-A82E-4238-BC03-E24075CBCE7A}" type="presOf" srcId="{CA7D64D7-A584-4DFA-B288-611DD996FF79}" destId="{297D4893-BEBC-4A1B-BBD6-C812A01C5671}" srcOrd="0" destOrd="0" presId="urn:microsoft.com/office/officeart/2005/8/layout/chevron1"/>
    <dgm:cxn modelId="{F2B98709-13B2-42E3-9EB7-8C00E5D979D0}" type="presParOf" srcId="{D1F19C52-BCD1-4EA9-8C82-B4E031D5978D}" destId="{8FE6BECD-7DD5-4777-8B6D-177301A8D6A7}" srcOrd="0" destOrd="0" presId="urn:microsoft.com/office/officeart/2005/8/layout/chevron1"/>
    <dgm:cxn modelId="{907ADD96-10FF-48F5-AC19-63C7E66DFE08}" type="presParOf" srcId="{D1F19C52-BCD1-4EA9-8C82-B4E031D5978D}" destId="{79D99A68-95D8-4FBE-8D49-B88045D7CBD4}" srcOrd="1" destOrd="0" presId="urn:microsoft.com/office/officeart/2005/8/layout/chevron1"/>
    <dgm:cxn modelId="{FF05AEE1-03E9-4E55-9B04-0652A396586B}" type="presParOf" srcId="{D1F19C52-BCD1-4EA9-8C82-B4E031D5978D}" destId="{297D4893-BEBC-4A1B-BBD6-C812A01C5671}" srcOrd="2" destOrd="0" presId="urn:microsoft.com/office/officeart/2005/8/layout/chevron1"/>
    <dgm:cxn modelId="{C0BB0DB0-DAB7-4013-88B2-B1CD50C23084}" type="presParOf" srcId="{D1F19C52-BCD1-4EA9-8C82-B4E031D5978D}" destId="{C3266719-601D-40AC-B12E-8814528CCBFA}" srcOrd="3" destOrd="0" presId="urn:microsoft.com/office/officeart/2005/8/layout/chevron1"/>
    <dgm:cxn modelId="{C601CA41-BDAE-4A55-A716-D4ED0A612195}" type="presParOf" srcId="{D1F19C52-BCD1-4EA9-8C82-B4E031D5978D}" destId="{7F0024C8-7A1C-4B57-AA56-E7BA81EE7904}" srcOrd="4" destOrd="0" presId="urn:microsoft.com/office/officeart/2005/8/layout/chevron1"/>
    <dgm:cxn modelId="{431EF77A-07DF-46F1-911D-5A3608EB2DFF}" type="presParOf" srcId="{D1F19C52-BCD1-4EA9-8C82-B4E031D5978D}" destId="{46755B19-5D0B-604A-8E58-6D6E9963414B}" srcOrd="5" destOrd="0" presId="urn:microsoft.com/office/officeart/2005/8/layout/chevron1"/>
    <dgm:cxn modelId="{8BEF2D96-4513-4060-AC2B-EE6614F56F8A}" type="presParOf" srcId="{D1F19C52-BCD1-4EA9-8C82-B4E031D5978D}" destId="{7AB9A5C7-03BB-6D40-B542-B6422354374D}"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E6BECD-7DD5-4777-8B6D-177301A8D6A7}">
      <dsp:nvSpPr>
        <dsp:cNvPr id="0" name=""/>
        <dsp:cNvSpPr/>
      </dsp:nvSpPr>
      <dsp:spPr>
        <a:xfrm>
          <a:off x="10343" y="1666137"/>
          <a:ext cx="2222152" cy="1214184"/>
        </a:xfrm>
        <a:prstGeom prst="chevron">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en-US" sz="1200" kern="1200" dirty="0" smtClean="0"/>
            <a:t>Current situation assessment</a:t>
          </a:r>
          <a:endParaRPr lang="en-US" sz="1200" kern="1200" dirty="0"/>
        </a:p>
      </dsp:txBody>
      <dsp:txXfrm>
        <a:off x="617435" y="1666137"/>
        <a:ext cx="1007968" cy="1214184"/>
      </dsp:txXfrm>
    </dsp:sp>
    <dsp:sp modelId="{297D4893-BEBC-4A1B-BBD6-C812A01C5671}">
      <dsp:nvSpPr>
        <dsp:cNvPr id="0" name=""/>
        <dsp:cNvSpPr/>
      </dsp:nvSpPr>
      <dsp:spPr>
        <a:xfrm>
          <a:off x="2003754" y="1645640"/>
          <a:ext cx="2222152" cy="1234681"/>
        </a:xfrm>
        <a:prstGeom prst="chevron">
          <a:avLst/>
        </a:prstGeom>
        <a:solidFill>
          <a:srgbClr val="3B3B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en-US" sz="1200" kern="1200" dirty="0" smtClean="0"/>
            <a:t>Strategic Goals and Objectives</a:t>
          </a:r>
          <a:endParaRPr lang="en-US" sz="1200" kern="1200" dirty="0"/>
        </a:p>
      </dsp:txBody>
      <dsp:txXfrm>
        <a:off x="2621095" y="1645640"/>
        <a:ext cx="987471" cy="1234681"/>
      </dsp:txXfrm>
    </dsp:sp>
    <dsp:sp modelId="{7F0024C8-7A1C-4B57-AA56-E7BA81EE7904}">
      <dsp:nvSpPr>
        <dsp:cNvPr id="0" name=""/>
        <dsp:cNvSpPr/>
      </dsp:nvSpPr>
      <dsp:spPr>
        <a:xfrm>
          <a:off x="4042793" y="1666137"/>
          <a:ext cx="2222152" cy="1214184"/>
        </a:xfrm>
        <a:prstGeom prst="chevron">
          <a:avLst/>
        </a:prstGeom>
        <a:solidFill>
          <a:srgbClr val="E35B3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en-US" sz="1200" kern="1200" dirty="0" smtClean="0"/>
            <a:t>Build the Plan</a:t>
          </a:r>
          <a:endParaRPr lang="en-US" sz="1200" kern="1200" dirty="0"/>
        </a:p>
      </dsp:txBody>
      <dsp:txXfrm>
        <a:off x="4649885" y="1666137"/>
        <a:ext cx="1007968" cy="1214184"/>
      </dsp:txXfrm>
    </dsp:sp>
    <dsp:sp modelId="{7AB9A5C7-03BB-6D40-B542-B6422354374D}">
      <dsp:nvSpPr>
        <dsp:cNvPr id="0" name=""/>
        <dsp:cNvSpPr/>
      </dsp:nvSpPr>
      <dsp:spPr>
        <a:xfrm>
          <a:off x="6003629" y="1645640"/>
          <a:ext cx="2222152" cy="1234681"/>
        </a:xfrm>
        <a:prstGeom prst="chevron">
          <a:avLst/>
        </a:prstGeom>
        <a:solidFill>
          <a:srgbClr val="44F45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en-US" sz="1200" kern="1200" dirty="0" smtClean="0"/>
            <a:t>Measurement Framework</a:t>
          </a:r>
          <a:endParaRPr lang="en-US" sz="1200" kern="1200" dirty="0"/>
        </a:p>
      </dsp:txBody>
      <dsp:txXfrm>
        <a:off x="6620970" y="1645640"/>
        <a:ext cx="987471" cy="1234681"/>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defRPr>
                <a:latin typeface="Arial" pitchFamily="34" charset="0"/>
                <a:cs typeface="Arial" pitchFamily="34" charset="0"/>
              </a:defRPr>
            </a:lvl1pPr>
          </a:lstStyle>
          <a:p>
            <a:r>
              <a:rPr lang="en-US" smtClean="0"/>
              <a:t>Click to edit Master title style</a:t>
            </a:r>
            <a:endParaRPr lang="en-CA"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dirty="0"/>
          </a:p>
        </p:txBody>
      </p:sp>
      <p:sp>
        <p:nvSpPr>
          <p:cNvPr id="4" name="Date Placeholder 3"/>
          <p:cNvSpPr>
            <a:spLocks noGrp="1"/>
          </p:cNvSpPr>
          <p:nvPr>
            <p:ph type="dt" sz="half" idx="10"/>
          </p:nvPr>
        </p:nvSpPr>
        <p:spPr/>
        <p:txBody>
          <a:bodyPr/>
          <a:lstStyle/>
          <a:p>
            <a:fld id="{474DB0DF-D965-40FB-A3C1-734CBD468485}" type="datetimeFigureOut">
              <a:rPr lang="en-CA" smtClean="0"/>
              <a:pPr/>
              <a:t>2015-01-26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A7F14E4-235F-4A00-BEB4-420828A76417}"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720080"/>
          </a:xfrm>
          <a:prstGeom prst="rect">
            <a:avLst/>
          </a:prstGeom>
        </p:spPr>
        <p:txBody>
          <a:bodyPr>
            <a:normAutofit/>
          </a:bodyPr>
          <a:lstStyle>
            <a:lvl1pPr algn="l">
              <a:defRPr sz="4000">
                <a:solidFill>
                  <a:schemeClr val="bg1"/>
                </a:solidFill>
                <a:latin typeface="Arial" pitchFamily="34" charset="0"/>
                <a:cs typeface="Arial" pitchFamily="34" charset="0"/>
              </a:defRPr>
            </a:lvl1pPr>
          </a:lstStyle>
          <a:p>
            <a:r>
              <a:rPr lang="en-US" smtClean="0"/>
              <a:t>Click to edit Master title style</a:t>
            </a:r>
            <a:endParaRPr lang="en-CA"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4" name="Date Placeholder 3"/>
          <p:cNvSpPr>
            <a:spLocks noGrp="1"/>
          </p:cNvSpPr>
          <p:nvPr>
            <p:ph type="dt" sz="half" idx="10"/>
          </p:nvPr>
        </p:nvSpPr>
        <p:spPr/>
        <p:txBody>
          <a:bodyPr/>
          <a:lstStyle/>
          <a:p>
            <a:fld id="{474DB0DF-D965-40FB-A3C1-734CBD468485}" type="datetimeFigureOut">
              <a:rPr lang="en-CA" smtClean="0"/>
              <a:pPr/>
              <a:t>2015-01-26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A7F14E4-235F-4A00-BEB4-420828A76417}"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1084982"/>
          </a:xfrm>
          <a:prstGeom prst="rect">
            <a:avLst/>
          </a:prstGeom>
        </p:spPr>
        <p:txBody>
          <a:bodyPr>
            <a:normAutofit/>
          </a:bodyPr>
          <a:lstStyle>
            <a:lvl1pPr algn="l">
              <a:defRPr sz="4000">
                <a:solidFill>
                  <a:schemeClr val="bg1"/>
                </a:solidFill>
                <a:latin typeface="Arial" pitchFamily="34" charset="0"/>
                <a:cs typeface="Arial" pitchFamily="34" charset="0"/>
              </a:defRPr>
            </a:lvl1pPr>
          </a:lstStyle>
          <a:p>
            <a:r>
              <a:rPr lang="en-US" smtClean="0"/>
              <a:t>Click to edit Master title style</a:t>
            </a:r>
            <a:endParaRPr lang="en-CA"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5" name="Date Placeholder 4"/>
          <p:cNvSpPr>
            <a:spLocks noGrp="1"/>
          </p:cNvSpPr>
          <p:nvPr>
            <p:ph type="dt" sz="half" idx="10"/>
          </p:nvPr>
        </p:nvSpPr>
        <p:spPr/>
        <p:txBody>
          <a:bodyPr/>
          <a:lstStyle/>
          <a:p>
            <a:fld id="{474DB0DF-D965-40FB-A3C1-734CBD468485}" type="datetimeFigureOut">
              <a:rPr lang="en-CA" smtClean="0"/>
              <a:pPr/>
              <a:t>2015-01-26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A7F14E4-235F-4A00-BEB4-420828A76417}"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412775"/>
            <a:ext cx="5486400" cy="33147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CA"/>
          </a:p>
        </p:txBody>
      </p:sp>
      <p:sp>
        <p:nvSpPr>
          <p:cNvPr id="5" name="Date Placeholder 4"/>
          <p:cNvSpPr>
            <a:spLocks noGrp="1"/>
          </p:cNvSpPr>
          <p:nvPr>
            <p:ph type="dt" sz="half" idx="10"/>
          </p:nvPr>
        </p:nvSpPr>
        <p:spPr/>
        <p:txBody>
          <a:bodyPr/>
          <a:lstStyle/>
          <a:p>
            <a:fld id="{474DB0DF-D965-40FB-A3C1-734CBD468485}" type="datetimeFigureOut">
              <a:rPr lang="en-CA" smtClean="0"/>
              <a:pPr/>
              <a:t>2015-01-26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A7F14E4-235F-4A00-BEB4-420828A76417}"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4DB0DF-D965-40FB-A3C1-734CBD468485}" type="datetimeFigureOut">
              <a:rPr lang="en-CA" smtClean="0"/>
              <a:pPr/>
              <a:t>2015-01-26</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7F14E4-235F-4A00-BEB4-420828A76417}" type="slidenum">
              <a:rPr lang="en-CA" smtClean="0"/>
              <a:pPr/>
              <a:t>‹#›</a:t>
            </a:fld>
            <a:endParaRPr lang="en-CA"/>
          </a:p>
        </p:txBody>
      </p:sp>
      <p:sp>
        <p:nvSpPr>
          <p:cNvPr id="7" name="Title 1"/>
          <p:cNvSpPr txBox="1">
            <a:spLocks/>
          </p:cNvSpPr>
          <p:nvPr/>
        </p:nvSpPr>
        <p:spPr>
          <a:xfrm rot="5400000">
            <a:off x="8534400" y="573832"/>
            <a:ext cx="1066800" cy="152400"/>
          </a:xfrm>
          <a:prstGeom prst="rect">
            <a:avLst/>
          </a:prstGeom>
          <a:solidFill>
            <a:schemeClr val="bg1">
              <a:lumMod val="50000"/>
            </a:schemeClr>
          </a:solidFill>
          <a:ln>
            <a:solidFill>
              <a:schemeClr val="accent1"/>
            </a:solidFill>
          </a:ln>
        </p:spPr>
        <p:txBody>
          <a:bodyPr vert="horz" lIns="457200" tIns="45720" rIns="91440" bIns="45720" rtlCol="0" anchor="ctr">
            <a:normAutofit fontScale="250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defRPr/>
            </a:pPr>
            <a:endParaRPr lang="en-US" sz="3200" dirty="0">
              <a:solidFill>
                <a:prstClr val="white"/>
              </a:solidFill>
              <a:latin typeface="Arial" pitchFamily="34" charset="0"/>
              <a:cs typeface="Arial" pitchFamily="34" charset="0"/>
            </a:endParaRPr>
          </a:p>
        </p:txBody>
      </p:sp>
      <p:sp>
        <p:nvSpPr>
          <p:cNvPr id="8" name="Title 1"/>
          <p:cNvSpPr txBox="1">
            <a:spLocks/>
          </p:cNvSpPr>
          <p:nvPr/>
        </p:nvSpPr>
        <p:spPr>
          <a:xfrm>
            <a:off x="0" y="0"/>
            <a:ext cx="9144000" cy="152400"/>
          </a:xfrm>
          <a:prstGeom prst="rect">
            <a:avLst/>
          </a:prstGeom>
          <a:solidFill>
            <a:schemeClr val="bg1">
              <a:lumMod val="50000"/>
            </a:schemeClr>
          </a:solidFill>
          <a:ln>
            <a:solidFill>
              <a:schemeClr val="accent1"/>
            </a:solidFill>
          </a:ln>
        </p:spPr>
        <p:txBody>
          <a:bodyPr vert="horz" lIns="457200" tIns="45720" rIns="91440" bIns="45720" rtlCol="0" anchor="ctr">
            <a:normAutofit fontScale="25000" lnSpcReduction="20000"/>
          </a:bodyPr>
          <a:lstStyle/>
          <a:p>
            <a:pPr>
              <a:spcBef>
                <a:spcPct val="0"/>
              </a:spcBef>
              <a:defRPr/>
            </a:pPr>
            <a:endParaRPr lang="en-US" sz="3200" dirty="0">
              <a:solidFill>
                <a:prstClr val="white"/>
              </a:solidFill>
              <a:latin typeface="Arial" pitchFamily="34" charset="0"/>
              <a:cs typeface="Arial" pitchFamily="34" charset="0"/>
            </a:endParaRPr>
          </a:p>
        </p:txBody>
      </p:sp>
      <p:sp>
        <p:nvSpPr>
          <p:cNvPr id="9" name="Rectangle 8"/>
          <p:cNvSpPr/>
          <p:nvPr/>
        </p:nvSpPr>
        <p:spPr>
          <a:xfrm>
            <a:off x="107504" y="260648"/>
            <a:ext cx="8784976" cy="93610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12" descr="CMA07-004-CMA_Logo"/>
          <p:cNvPicPr>
            <a:picLocks noChangeAspect="1" noChangeArrowheads="1"/>
          </p:cNvPicPr>
          <p:nvPr/>
        </p:nvPicPr>
        <p:blipFill>
          <a:blip r:embed="rId6" cstate="print"/>
          <a:srcRect/>
          <a:stretch>
            <a:fillRect/>
          </a:stretch>
        </p:blipFill>
        <p:spPr bwMode="auto">
          <a:xfrm>
            <a:off x="8077200" y="5867400"/>
            <a:ext cx="849312" cy="849312"/>
          </a:xfrm>
          <a:prstGeom prst="rect">
            <a:avLst/>
          </a:prstGeom>
          <a:noFill/>
          <a:ln w="9525">
            <a:noFill/>
            <a:miter lim="800000"/>
            <a:headEnd/>
            <a:tailEnd/>
          </a:ln>
        </p:spPr>
      </p:pic>
      <p:sp>
        <p:nvSpPr>
          <p:cNvPr id="11" name="Title 1"/>
          <p:cNvSpPr txBox="1">
            <a:spLocks/>
          </p:cNvSpPr>
          <p:nvPr/>
        </p:nvSpPr>
        <p:spPr>
          <a:xfrm>
            <a:off x="0" y="5867400"/>
            <a:ext cx="8001000" cy="45719"/>
          </a:xfrm>
          <a:prstGeom prst="rect">
            <a:avLst/>
          </a:prstGeom>
          <a:solidFill>
            <a:schemeClr val="bg1">
              <a:lumMod val="50000"/>
            </a:schemeClr>
          </a:solidFill>
          <a:ln w="3175">
            <a:solidFill>
              <a:schemeClr val="accent1"/>
            </a:solidFill>
          </a:ln>
        </p:spPr>
        <p:txBody>
          <a:bodyPr vert="horz" lIns="457200" tIns="45720" rIns="91440" bIns="45720" rtlCol="0" anchor="ctr">
            <a:normAutofit fontScale="25000" lnSpcReduction="20000"/>
          </a:bodyPr>
          <a:lstStyle/>
          <a:p>
            <a:pPr>
              <a:spcBef>
                <a:spcPct val="0"/>
              </a:spcBef>
              <a:defRPr/>
            </a:pPr>
            <a:endParaRPr lang="en-US" sz="3200" dirty="0">
              <a:solidFill>
                <a:prstClr val="white"/>
              </a:solidFill>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9"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mckinseyquarterly.com/Strategy/Strategic_Thinking/Have_you_tested_your_strategy_lately_2711" TargetMode="External"/><Relationship Id="rId4" Type="http://schemas.openxmlformats.org/officeDocument/2006/relationships/hyperlink" Target="http://www.fastcompany.com/magazine/162/generation-flux-future-of-" TargetMode="External"/><Relationship Id="rId1" Type="http://schemas.openxmlformats.org/officeDocument/2006/relationships/slideLayout" Target="../slideLayouts/slideLayout2.xml"/><Relationship Id="rId2" Type="http://schemas.openxmlformats.org/officeDocument/2006/relationships/hyperlink" Target="http://goodbadstrategy.com/"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prophet.com/expertise/brand" TargetMode="External"/><Relationship Id="rId4" Type="http://schemas.openxmlformats.org/officeDocument/2006/relationships/hyperlink" Target="http://www.prophet.com/expertise/analytics" TargetMode="External"/><Relationship Id="rId1" Type="http://schemas.openxmlformats.org/officeDocument/2006/relationships/slideLayout" Target="../slideLayouts/slideLayout2.xml"/><Relationship Id="rId2" Type="http://schemas.openxmlformats.org/officeDocument/2006/relationships/hyperlink" Target="http://hbr.org/2008/01/the-five-competitive-forces-that-shape-strategy/ar/1"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youtube.com/watch?v=ibrxIP0H84M" TargetMode="External"/><Relationship Id="rId4" Type="http://schemas.openxmlformats.org/officeDocument/2006/relationships/hyperlink" Target="http://www.youtube.com/watch?v=mYF2_FBCvXw" TargetMode="External"/><Relationship Id="rId1" Type="http://schemas.openxmlformats.org/officeDocument/2006/relationships/slideLayout" Target="../slideLayouts/slideLayout2.xml"/><Relationship Id="rId2" Type="http://schemas.openxmlformats.org/officeDocument/2006/relationships/hyperlink" Target="http://www.youtube.com/watch?feature=endscreen&amp;v=7i30hMOjz3w&amp;NR=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1700808"/>
            <a:ext cx="7772400" cy="1152128"/>
          </a:xfrm>
        </p:spPr>
        <p:txBody>
          <a:bodyPr/>
          <a:lstStyle/>
          <a:p>
            <a:r>
              <a:rPr lang="en-CA" sz="3600" dirty="0" smtClean="0"/>
              <a:t>Bridging Branding and Strategic Planning: A Hands-on Toolkit for Marketers</a:t>
            </a:r>
            <a:endParaRPr lang="en-CA" sz="3600" dirty="0"/>
          </a:p>
        </p:txBody>
      </p:sp>
      <p:sp>
        <p:nvSpPr>
          <p:cNvPr id="3" name="Subtitle 2"/>
          <p:cNvSpPr>
            <a:spLocks noGrp="1"/>
          </p:cNvSpPr>
          <p:nvPr>
            <p:ph type="subTitle" idx="1"/>
          </p:nvPr>
        </p:nvSpPr>
        <p:spPr>
          <a:xfrm>
            <a:off x="251520" y="3573016"/>
            <a:ext cx="8496944" cy="2088232"/>
          </a:xfrm>
        </p:spPr>
        <p:txBody>
          <a:bodyPr>
            <a:normAutofit/>
          </a:bodyPr>
          <a:lstStyle/>
          <a:p>
            <a:r>
              <a:rPr lang="en-CA" sz="2600" i="1" dirty="0" smtClean="0"/>
              <a:t>Patricia McQuillan, Sharon Paskowitz, Samantha Taylor</a:t>
            </a:r>
          </a:p>
          <a:p>
            <a:r>
              <a:rPr lang="en-CA" sz="2400" i="1" dirty="0" smtClean="0"/>
              <a:t>and other members of CMA’s Branding and Strategic Planning Council</a:t>
            </a:r>
          </a:p>
          <a:p>
            <a:endParaRPr lang="en-CA" dirty="0" smtClean="0"/>
          </a:p>
          <a:p>
            <a:endParaRPr lang="en-CA"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540568" y="1484784"/>
            <a:ext cx="8352656" cy="4351961"/>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tab pos="6365875" algn="l"/>
              </a:tabLst>
              <a:defRPr/>
            </a:pPr>
            <a:r>
              <a:rPr lang="en-US" sz="1600" dirty="0" smtClean="0">
                <a:latin typeface="Arial" pitchFamily="34" charset="0"/>
                <a:cs typeface="Arial" pitchFamily="34" charset="0"/>
              </a:rPr>
              <a:t>       </a:t>
            </a:r>
            <a:r>
              <a:rPr kumimoji="0" lang="en-US" sz="1600" i="0" u="none" strike="noStrike" kern="1200" cap="none" spc="0" normalizeH="0" baseline="0" noProof="0" dirty="0" smtClean="0">
                <a:ln>
                  <a:noFill/>
                </a:ln>
                <a:effectLst/>
                <a:uLnTx/>
                <a:uFillTx/>
                <a:latin typeface="Arial" pitchFamily="34" charset="0"/>
                <a:ea typeface="+mn-ea"/>
                <a:cs typeface="Arial" pitchFamily="34" charset="0"/>
              </a:rPr>
              <a:t>Overview</a:t>
            </a:r>
            <a:r>
              <a:rPr kumimoji="0" lang="en-US" sz="1600" b="1" i="0" u="none" strike="noStrike" kern="1200" cap="none" spc="0" normalizeH="0" baseline="0" noProof="0" dirty="0" smtClean="0">
                <a:ln>
                  <a:noFill/>
                </a:ln>
                <a:effectLst/>
                <a:uLnTx/>
                <a:uFillTx/>
                <a:latin typeface="Arial" pitchFamily="34" charset="0"/>
                <a:ea typeface="+mn-ea"/>
                <a:cs typeface="Arial" pitchFamily="34" charset="0"/>
              </a:rPr>
              <a:t>		</a:t>
            </a:r>
            <a:r>
              <a:rPr kumimoji="0" lang="en-US" sz="1600" b="1" i="0" u="none" strike="noStrike" kern="1200" cap="none" spc="0" normalizeH="0" noProof="0" dirty="0" smtClean="0">
                <a:ln>
                  <a:noFill/>
                </a:ln>
                <a:effectLst/>
                <a:uLnTx/>
                <a:uFillTx/>
                <a:latin typeface="Arial" pitchFamily="34" charset="0"/>
                <a:ea typeface="+mn-ea"/>
                <a:cs typeface="Arial" pitchFamily="34" charset="0"/>
              </a:rPr>
              <a:t>       </a:t>
            </a:r>
            <a:r>
              <a:rPr kumimoji="0" lang="en-US" sz="1600" b="0" i="0" u="none" strike="noStrike" kern="1200" cap="none" spc="0" normalizeH="0" baseline="0" noProof="0" dirty="0" smtClean="0">
                <a:ln>
                  <a:noFill/>
                </a:ln>
                <a:effectLst/>
                <a:uLnTx/>
                <a:uFillTx/>
                <a:latin typeface="Arial" pitchFamily="34" charset="0"/>
                <a:ea typeface="+mn-ea"/>
                <a:cs typeface="Arial" pitchFamily="34" charset="0"/>
              </a:rPr>
              <a:t>3			</a:t>
            </a:r>
            <a:endParaRPr lang="en-US" sz="1600" noProof="0" dirty="0" smtClean="0">
              <a:latin typeface="Arial" pitchFamily="34" charset="0"/>
              <a:cs typeface="Arial" pitchFamily="34" charset="0"/>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tab pos="6365875" algn="l"/>
              </a:tabLst>
              <a:defRPr/>
            </a:pPr>
            <a:r>
              <a:rPr kumimoji="0" lang="en-US" sz="1600" b="1" i="0" u="none" strike="noStrike" kern="1200" cap="none" spc="0" normalizeH="0" baseline="0" noProof="0" dirty="0" smtClean="0">
                <a:ln>
                  <a:noFill/>
                </a:ln>
                <a:effectLst/>
                <a:uLnTx/>
                <a:uFillTx/>
                <a:latin typeface="Arial" pitchFamily="34" charset="0"/>
                <a:ea typeface="+mn-ea"/>
                <a:cs typeface="Arial" pitchFamily="34" charset="0"/>
              </a:rPr>
              <a:t>Why Strategic Planning for Brand Management?	</a:t>
            </a:r>
            <a:r>
              <a:rPr kumimoji="0" lang="en-US" sz="1600" b="0" i="0" u="none" strike="noStrike" kern="1200" cap="none" spc="0" normalizeH="0" baseline="0" noProof="0" dirty="0" smtClean="0">
                <a:ln>
                  <a:noFill/>
                </a:ln>
                <a:effectLst/>
                <a:uLnTx/>
                <a:uFillTx/>
                <a:latin typeface="Arial" pitchFamily="34" charset="0"/>
                <a:ea typeface="+mn-ea"/>
                <a:cs typeface="Arial" pitchFamily="34" charset="0"/>
              </a:rPr>
              <a:t>	4</a:t>
            </a:r>
            <a:r>
              <a:rPr kumimoji="0" lang="en-US" sz="1600" b="0" i="0" u="none" strike="noStrike" kern="1200" cap="none" spc="0" normalizeH="0" noProof="0" dirty="0" smtClean="0">
                <a:ln>
                  <a:noFill/>
                </a:ln>
                <a:effectLst/>
                <a:uLnTx/>
                <a:uFillTx/>
                <a:latin typeface="Arial" pitchFamily="34" charset="0"/>
                <a:ea typeface="+mn-ea"/>
                <a:cs typeface="Arial" pitchFamily="34" charset="0"/>
              </a:rPr>
              <a:t>                                   </a:t>
            </a:r>
            <a:r>
              <a:rPr lang="en-US" sz="1600" dirty="0" smtClean="0">
                <a:latin typeface="Arial" pitchFamily="34" charset="0"/>
                <a:cs typeface="Arial" pitchFamily="34" charset="0"/>
              </a:rPr>
              <a:t>      </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tab pos="6365875" algn="l"/>
              </a:tabLst>
              <a:defRPr/>
            </a:pPr>
            <a:r>
              <a:rPr kumimoji="0" lang="en-US" sz="1600" b="0" i="0" u="none" strike="noStrike" kern="1200" cap="none" spc="0" normalizeH="0" noProof="0" dirty="0" smtClean="0">
                <a:ln>
                  <a:noFill/>
                </a:ln>
                <a:effectLst/>
                <a:uLnTx/>
                <a:uFillTx/>
                <a:latin typeface="Arial" pitchFamily="34" charset="0"/>
                <a:ea typeface="+mn-ea"/>
                <a:cs typeface="Arial" pitchFamily="34" charset="0"/>
              </a:rPr>
              <a:t>      </a:t>
            </a:r>
            <a:r>
              <a:rPr kumimoji="0" lang="en-US" sz="1600" b="0" i="0" u="none" strike="noStrike" kern="1200" cap="none" spc="0" normalizeH="0" baseline="0" noProof="0" dirty="0" smtClean="0">
                <a:ln>
                  <a:noFill/>
                </a:ln>
                <a:effectLst/>
                <a:uLnTx/>
                <a:uFillTx/>
                <a:latin typeface="Arial" pitchFamily="34" charset="0"/>
                <a:ea typeface="+mn-ea"/>
                <a:cs typeface="Arial" pitchFamily="34" charset="0"/>
              </a:rPr>
              <a:t>Organization and Brand Objectives		5</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600" b="0" i="0" u="none" strike="noStrike" kern="1200" cap="none" spc="0" normalizeH="0" baseline="0" noProof="0" dirty="0" smtClean="0">
              <a:ln>
                <a:noFill/>
              </a:ln>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smtClean="0">
                <a:ln>
                  <a:noFill/>
                </a:ln>
                <a:effectLst/>
                <a:uLnTx/>
                <a:uFillTx/>
                <a:latin typeface="Arial" pitchFamily="34" charset="0"/>
                <a:ea typeface="+mn-ea"/>
                <a:cs typeface="Arial" pitchFamily="34" charset="0"/>
              </a:rPr>
              <a:t>Elements of a Strategic Planning Tool Kit</a:t>
            </a:r>
            <a:r>
              <a:rPr kumimoji="0" lang="en-US" sz="1600" b="0" i="0" u="none" strike="noStrike" kern="1200" cap="none" spc="0" normalizeH="0" baseline="0" noProof="0" dirty="0" smtClean="0">
                <a:ln>
                  <a:noFill/>
                </a:ln>
                <a:effectLst/>
                <a:uLnTx/>
                <a:uFillTx/>
                <a:latin typeface="Arial" pitchFamily="34" charset="0"/>
                <a:ea typeface="+mn-ea"/>
                <a:cs typeface="Arial" pitchFamily="34" charset="0"/>
              </a:rPr>
              <a:t>		     	6</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1600" dirty="0" smtClean="0">
                <a:latin typeface="Arial" pitchFamily="34" charset="0"/>
                <a:cs typeface="Arial" pitchFamily="34" charset="0"/>
              </a:rPr>
              <a:t>      </a:t>
            </a:r>
            <a:r>
              <a:rPr kumimoji="0" lang="en-US" sz="1600" b="0" i="0" u="none" strike="noStrike" kern="1200" cap="none" spc="0" normalizeH="0" baseline="0" noProof="0" dirty="0" smtClean="0">
                <a:ln>
                  <a:noFill/>
                </a:ln>
                <a:effectLst/>
                <a:uLnTx/>
                <a:uFillTx/>
                <a:latin typeface="Arial" pitchFamily="34" charset="0"/>
                <a:ea typeface="+mn-ea"/>
                <a:cs typeface="Arial" pitchFamily="34" charset="0"/>
              </a:rPr>
              <a:t>Current Situation Assessment				7</a:t>
            </a:r>
          </a:p>
          <a:p>
            <a:pPr marL="358775" marR="0" lvl="1"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0" i="0" u="none" strike="noStrike" kern="1200" cap="none" spc="0" normalizeH="0" baseline="0" noProof="0" dirty="0" smtClean="0">
                <a:ln>
                  <a:noFill/>
                </a:ln>
                <a:effectLst/>
                <a:uLnTx/>
                <a:uFillTx/>
                <a:latin typeface="Arial" pitchFamily="34" charset="0"/>
                <a:ea typeface="+mn-ea"/>
                <a:cs typeface="Arial" pitchFamily="34" charset="0"/>
              </a:rPr>
              <a:t>Strategic Goals &amp; Objectives				13</a:t>
            </a:r>
          </a:p>
          <a:p>
            <a:pPr marL="358775" marR="0" lvl="1"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0" i="0" u="none" strike="noStrike" kern="1200" cap="none" spc="0" normalizeH="0" baseline="0" noProof="0" dirty="0" smtClean="0">
                <a:ln>
                  <a:noFill/>
                </a:ln>
                <a:effectLst/>
                <a:uLnTx/>
                <a:uFillTx/>
                <a:latin typeface="Arial" pitchFamily="34" charset="0"/>
                <a:ea typeface="+mn-ea"/>
                <a:cs typeface="Arial" pitchFamily="34" charset="0"/>
              </a:rPr>
              <a:t>Build the Plan						14</a:t>
            </a:r>
          </a:p>
          <a:p>
            <a:pPr marL="358775" marR="0" lvl="1"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0" i="0" u="none" strike="noStrike" kern="1200" cap="none" spc="0" normalizeH="0" baseline="0" noProof="0" dirty="0" smtClean="0">
                <a:ln>
                  <a:noFill/>
                </a:ln>
                <a:effectLst/>
                <a:uLnTx/>
                <a:uFillTx/>
                <a:latin typeface="Arial" pitchFamily="34" charset="0"/>
                <a:ea typeface="+mn-ea"/>
                <a:cs typeface="Arial" pitchFamily="34" charset="0"/>
              </a:rPr>
              <a:t>Measurement Framework					17</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600" b="0" i="0" u="none" strike="noStrike" kern="1200" cap="none" spc="0" normalizeH="0" baseline="0" noProof="0" dirty="0" smtClean="0">
              <a:ln>
                <a:noFill/>
              </a:ln>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smtClean="0">
                <a:ln>
                  <a:noFill/>
                </a:ln>
                <a:effectLst/>
                <a:uLnTx/>
                <a:uFillTx/>
                <a:latin typeface="Arial" pitchFamily="34" charset="0"/>
                <a:ea typeface="+mn-ea"/>
                <a:cs typeface="Arial" pitchFamily="34" charset="0"/>
              </a:rPr>
              <a:t>Practical Application (Example)				</a:t>
            </a:r>
            <a:r>
              <a:rPr lang="en-US" sz="1600" dirty="0" smtClean="0">
                <a:latin typeface="Arial" pitchFamily="34" charset="0"/>
                <a:cs typeface="Arial" pitchFamily="34" charset="0"/>
              </a:rPr>
              <a:t>20</a:t>
            </a:r>
            <a:endParaRPr kumimoji="0" lang="en-US" sz="1600" b="1" i="0" u="none" strike="noStrike" kern="1200" cap="none" spc="0" normalizeH="0" baseline="0" noProof="0" dirty="0" smtClean="0">
              <a:ln>
                <a:noFill/>
              </a:ln>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600" b="0" i="0" u="none" strike="noStrike" kern="1200" cap="none" spc="0" normalizeH="0" baseline="0" noProof="0" dirty="0" smtClean="0">
              <a:ln>
                <a:noFill/>
              </a:ln>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smtClean="0">
                <a:ln>
                  <a:noFill/>
                </a:ln>
                <a:effectLst/>
                <a:uLnTx/>
                <a:uFillTx/>
                <a:latin typeface="Arial" pitchFamily="34" charset="0"/>
                <a:ea typeface="+mn-ea"/>
                <a:cs typeface="Arial" pitchFamily="34" charset="0"/>
              </a:rPr>
              <a:t>Reference Material	</a:t>
            </a:r>
            <a:r>
              <a:rPr kumimoji="0" lang="en-US" sz="1600" b="0" i="0" u="none" strike="noStrike" kern="1200" cap="none" spc="0" normalizeH="0" baseline="0" noProof="0" dirty="0" smtClean="0">
                <a:ln>
                  <a:noFill/>
                </a:ln>
                <a:solidFill>
                  <a:schemeClr val="tx1">
                    <a:tint val="75000"/>
                  </a:schemeClr>
                </a:solidFill>
                <a:effectLst/>
                <a:uLnTx/>
                <a:uFillTx/>
                <a:latin typeface="Arial" pitchFamily="34" charset="0"/>
                <a:ea typeface="+mn-ea"/>
                <a:cs typeface="Arial" pitchFamily="34" charset="0"/>
              </a:rPr>
              <a:t>			     		</a:t>
            </a:r>
            <a:r>
              <a:rPr lang="en-US" sz="1600" smtClean="0">
                <a:latin typeface="Arial" pitchFamily="34" charset="0"/>
                <a:cs typeface="Arial" pitchFamily="34" charset="0"/>
              </a:rPr>
              <a:t>21</a:t>
            </a:r>
            <a:endParaRPr kumimoji="0" lang="en-US" sz="1600" b="0" i="0" u="none" strike="noStrike" kern="1200" cap="none" spc="0" normalizeH="0" baseline="0" noProof="0" dirty="0" smtClean="0">
              <a:ln>
                <a:noFill/>
              </a:ln>
              <a:effectLst/>
              <a:uLnTx/>
              <a:uFillTx/>
              <a:latin typeface="Arial" pitchFamily="34" charset="0"/>
              <a:ea typeface="+mn-ea"/>
              <a:cs typeface="Arial" pitchFamily="34" charset="0"/>
            </a:endParaRPr>
          </a:p>
          <a:p>
            <a:pPr marL="457200" marR="0" lvl="1"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200" b="0" i="0" u="none" strike="noStrike" kern="1200" cap="none" spc="0" normalizeH="0" baseline="0" noProof="0" dirty="0" smtClean="0">
              <a:ln>
                <a:noFill/>
              </a:ln>
              <a:solidFill>
                <a:schemeClr val="tx1">
                  <a:tint val="75000"/>
                </a:schemeClr>
              </a:solidFill>
              <a:effectLst/>
              <a:uLnTx/>
              <a:uFillTx/>
              <a:latin typeface="Arial" pitchFamily="34" charset="0"/>
              <a:ea typeface="+mn-ea"/>
              <a:cs typeface="Arial" pitchFamily="34" charset="0"/>
            </a:endParaRPr>
          </a:p>
        </p:txBody>
      </p:sp>
      <p:sp>
        <p:nvSpPr>
          <p:cNvPr id="6" name="TextBox 5"/>
          <p:cNvSpPr txBox="1"/>
          <p:nvPr/>
        </p:nvSpPr>
        <p:spPr>
          <a:xfrm>
            <a:off x="251520" y="404664"/>
            <a:ext cx="7344816" cy="584775"/>
          </a:xfrm>
          <a:prstGeom prst="rect">
            <a:avLst/>
          </a:prstGeom>
          <a:noFill/>
        </p:spPr>
        <p:txBody>
          <a:bodyPr wrap="square" rtlCol="0">
            <a:spAutoFit/>
          </a:bodyPr>
          <a:lstStyle/>
          <a:p>
            <a:r>
              <a:rPr lang="en-CA" sz="3200" b="1" dirty="0" smtClean="0">
                <a:solidFill>
                  <a:schemeClr val="bg1"/>
                </a:solidFill>
                <a:latin typeface="Arial" pitchFamily="34" charset="0"/>
                <a:cs typeface="Arial" pitchFamily="34" charset="0"/>
              </a:rPr>
              <a:t>Contents</a:t>
            </a:r>
            <a:endParaRPr lang="en-CA" sz="3200" b="1" dirty="0">
              <a:solidFill>
                <a:schemeClr val="bg1"/>
              </a:solidFill>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4664"/>
            <a:ext cx="8229600" cy="720080"/>
          </a:xfrm>
        </p:spPr>
        <p:txBody>
          <a:bodyPr>
            <a:normAutofit fontScale="90000"/>
          </a:bodyPr>
          <a:lstStyle/>
          <a:p>
            <a:r>
              <a:rPr lang="en-CA" sz="3600" b="1" dirty="0" smtClean="0"/>
              <a:t>Overview</a:t>
            </a:r>
            <a:r>
              <a:rPr lang="en-CA" b="1" dirty="0" smtClean="0"/>
              <a:t/>
            </a:r>
            <a:br>
              <a:rPr lang="en-CA" b="1" dirty="0" smtClean="0"/>
            </a:br>
            <a:endParaRPr lang="en-CA" dirty="0"/>
          </a:p>
        </p:txBody>
      </p:sp>
      <p:sp>
        <p:nvSpPr>
          <p:cNvPr id="5" name="TextBox 4"/>
          <p:cNvSpPr txBox="1"/>
          <p:nvPr/>
        </p:nvSpPr>
        <p:spPr>
          <a:xfrm>
            <a:off x="395536" y="1340768"/>
            <a:ext cx="8208912" cy="3816429"/>
          </a:xfrm>
          <a:prstGeom prst="rect">
            <a:avLst/>
          </a:prstGeom>
          <a:noFill/>
        </p:spPr>
        <p:txBody>
          <a:bodyPr wrap="square" rtlCol="0">
            <a:spAutoFit/>
          </a:bodyPr>
          <a:lstStyle/>
          <a:p>
            <a:r>
              <a:rPr lang="en-US" sz="1600" dirty="0" smtClean="0">
                <a:solidFill>
                  <a:srgbClr val="000000"/>
                </a:solidFill>
                <a:latin typeface="Arial" pitchFamily="34" charset="0"/>
                <a:cs typeface="Arial" pitchFamily="34" charset="0"/>
              </a:rPr>
              <a:t>A plan can help to organize many pieces of information and/or people and guide thought processes. While there are often changes in direction as a plan is executed, a good plan contains most information that identifies the strategic direction an organization will take. </a:t>
            </a:r>
          </a:p>
          <a:p>
            <a:endParaRPr lang="en-US" sz="1600" dirty="0" smtClean="0">
              <a:solidFill>
                <a:srgbClr val="000000"/>
              </a:solidFill>
              <a:latin typeface="Arial" pitchFamily="34" charset="0"/>
              <a:cs typeface="Arial" pitchFamily="34" charset="0"/>
            </a:endParaRPr>
          </a:p>
          <a:p>
            <a:r>
              <a:rPr lang="en-US" sz="1600" dirty="0" smtClean="0">
                <a:solidFill>
                  <a:srgbClr val="000000"/>
                </a:solidFill>
                <a:latin typeface="Arial" pitchFamily="34" charset="0"/>
                <a:cs typeface="Arial" pitchFamily="34" charset="0"/>
              </a:rPr>
              <a:t>Our toolkit is intended to guide mid-level managers when developing strategic planning capabilities. It will ask a number of questions and through the process of answering them, </a:t>
            </a:r>
            <a:r>
              <a:rPr lang="en-US" sz="1600" u="sng" dirty="0" smtClean="0">
                <a:solidFill>
                  <a:srgbClr val="000000"/>
                </a:solidFill>
                <a:latin typeface="Arial" pitchFamily="34" charset="0"/>
                <a:cs typeface="Arial" pitchFamily="34" charset="0"/>
              </a:rPr>
              <a:t>should</a:t>
            </a:r>
            <a:r>
              <a:rPr lang="en-US" sz="1600" dirty="0" smtClean="0">
                <a:solidFill>
                  <a:srgbClr val="000000"/>
                </a:solidFill>
                <a:latin typeface="Arial" pitchFamily="34" charset="0"/>
                <a:cs typeface="Arial" pitchFamily="34" charset="0"/>
              </a:rPr>
              <a:t> provide the content upon which to build a strategic plan. The toolkit will serve to clarify the differences between objectives, strategies and tactics. A conceptual example is provided at the conclusion as a way to demonstrate how your plan can be brought to life. </a:t>
            </a:r>
          </a:p>
          <a:p>
            <a:endParaRPr lang="en-US" sz="1600" dirty="0" smtClean="0">
              <a:solidFill>
                <a:srgbClr val="000000"/>
              </a:solidFill>
              <a:latin typeface="Arial" pitchFamily="34" charset="0"/>
              <a:cs typeface="Arial" pitchFamily="34" charset="0"/>
            </a:endParaRPr>
          </a:p>
          <a:p>
            <a:r>
              <a:rPr lang="en-US" sz="1600" dirty="0" smtClean="0">
                <a:solidFill>
                  <a:srgbClr val="000000"/>
                </a:solidFill>
                <a:latin typeface="Arial" pitchFamily="34" charset="0"/>
                <a:cs typeface="Arial" pitchFamily="34" charset="0"/>
              </a:rPr>
              <a:t>It should be noted that not every organization needs to revise its strategic direction as a result of strategic planning. The completion of the situation assessment contained in this toolkit will provide some guidance as to whether a new direction would be beneficial.</a:t>
            </a:r>
          </a:p>
          <a:p>
            <a:endParaRPr lang="en-CA"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712968" cy="936104"/>
          </a:xfrm>
        </p:spPr>
        <p:txBody>
          <a:bodyPr>
            <a:noAutofit/>
          </a:bodyPr>
          <a:lstStyle/>
          <a:p>
            <a:r>
              <a:rPr lang="en-US" sz="3200" dirty="0" smtClean="0"/>
              <a:t>   </a:t>
            </a:r>
            <a:r>
              <a:rPr lang="en-US" sz="3200" b="1" dirty="0" smtClean="0"/>
              <a:t>Why Strategic Planning for Brand     </a:t>
            </a:r>
            <a:br>
              <a:rPr lang="en-US" sz="3200" b="1" dirty="0" smtClean="0"/>
            </a:br>
            <a:r>
              <a:rPr lang="en-US" sz="3200" b="1" dirty="0" smtClean="0"/>
              <a:t>   Management?</a:t>
            </a:r>
            <a:endParaRPr lang="en-CA" sz="3200" b="1" dirty="0"/>
          </a:p>
        </p:txBody>
      </p:sp>
      <p:sp>
        <p:nvSpPr>
          <p:cNvPr id="4" name="TextBox 3"/>
          <p:cNvSpPr txBox="1"/>
          <p:nvPr/>
        </p:nvSpPr>
        <p:spPr>
          <a:xfrm>
            <a:off x="107504" y="1412776"/>
            <a:ext cx="8784976" cy="3293209"/>
          </a:xfrm>
          <a:prstGeom prst="rect">
            <a:avLst/>
          </a:prstGeom>
          <a:noFill/>
        </p:spPr>
        <p:txBody>
          <a:bodyPr wrap="square" rtlCol="0">
            <a:spAutoFit/>
          </a:bodyPr>
          <a:lstStyle/>
          <a:p>
            <a:r>
              <a:rPr lang="en-US" sz="1600" dirty="0" smtClean="0">
                <a:solidFill>
                  <a:srgbClr val="000000"/>
                </a:solidFill>
                <a:latin typeface="Arial" pitchFamily="34" charset="0"/>
                <a:cs typeface="Arial" pitchFamily="34" charset="0"/>
              </a:rPr>
              <a:t>      There are two key reasons why strategic planning is critical for brand management:</a:t>
            </a:r>
          </a:p>
          <a:p>
            <a:endParaRPr lang="en-US" sz="1600" dirty="0" smtClean="0">
              <a:solidFill>
                <a:srgbClr val="000000"/>
              </a:solidFill>
              <a:latin typeface="Arial" pitchFamily="34" charset="0"/>
              <a:cs typeface="Arial" pitchFamily="34" charset="0"/>
            </a:endParaRPr>
          </a:p>
          <a:p>
            <a:pPr marL="342900" indent="-342900"/>
            <a:r>
              <a:rPr lang="en-US" sz="1600" dirty="0" smtClean="0">
                <a:solidFill>
                  <a:srgbClr val="000000"/>
                </a:solidFill>
                <a:latin typeface="Arial" pitchFamily="34" charset="0"/>
                <a:cs typeface="Arial" pitchFamily="34" charset="0"/>
              </a:rPr>
              <a:t>      1.  Strategic planning is a sound business practice - it’s the foundation for effective brand building that creates an agreed-upon framework to guide everyday decisions on a brand, and clarifies/communicates a brand’s role within an organization.  It helps mitigate risk by forcing some </a:t>
            </a:r>
            <a:r>
              <a:rPr lang="en-US" sz="1600" dirty="0" err="1" smtClean="0">
                <a:solidFill>
                  <a:srgbClr val="000000"/>
                </a:solidFill>
                <a:latin typeface="Arial" pitchFamily="34" charset="0"/>
                <a:cs typeface="Arial" pitchFamily="34" charset="0"/>
              </a:rPr>
              <a:t>rigour</a:t>
            </a:r>
            <a:r>
              <a:rPr lang="en-US" sz="1600" dirty="0" smtClean="0">
                <a:solidFill>
                  <a:srgbClr val="000000"/>
                </a:solidFill>
                <a:latin typeface="Arial" pitchFamily="34" charset="0"/>
                <a:cs typeface="Arial" pitchFamily="34" charset="0"/>
              </a:rPr>
              <a:t> in assessing both internal and externals environments relative to the brand.</a:t>
            </a:r>
          </a:p>
          <a:p>
            <a:pPr marL="342900" indent="-342900">
              <a:buFont typeface="+mj-lt"/>
              <a:buAutoNum type="arabicPeriod"/>
            </a:pPr>
            <a:endParaRPr lang="en-US" sz="1600" dirty="0" smtClean="0">
              <a:solidFill>
                <a:srgbClr val="000000"/>
              </a:solidFill>
              <a:latin typeface="Arial" pitchFamily="34" charset="0"/>
              <a:cs typeface="Arial" pitchFamily="34" charset="0"/>
            </a:endParaRPr>
          </a:p>
          <a:p>
            <a:pPr marL="342900" indent="-342900"/>
            <a:r>
              <a:rPr lang="en-US" sz="1600" dirty="0" smtClean="0">
                <a:solidFill>
                  <a:srgbClr val="000000"/>
                </a:solidFill>
                <a:latin typeface="Arial" pitchFamily="34" charset="0"/>
                <a:cs typeface="Arial" pitchFamily="34" charset="0"/>
              </a:rPr>
              <a:t>      2.  With the increasing pace of change in the external environment, strategic planning encourages focus and enables assumptions to be made and communicated.  These assumptions can be tracked and/or benchmarked and adjustments to the brand’s strategy can be made with good rationale. A brand strategy with a clear measurement component is key to ensure growth of the brand in line with company objectives.</a:t>
            </a:r>
            <a:endParaRPr lang="en-US" sz="1600" dirty="0">
              <a:solidFill>
                <a:srgbClr val="000000"/>
              </a:solidFill>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29600" cy="720080"/>
          </a:xfrm>
        </p:spPr>
        <p:txBody>
          <a:bodyPr>
            <a:normAutofit/>
          </a:bodyPr>
          <a:lstStyle/>
          <a:p>
            <a:r>
              <a:rPr lang="en-US" sz="3200" b="1" dirty="0" smtClean="0"/>
              <a:t>Organization and Brand Objectives</a:t>
            </a:r>
            <a:endParaRPr lang="en-CA" sz="3200" b="1" dirty="0"/>
          </a:p>
        </p:txBody>
      </p:sp>
      <p:sp>
        <p:nvSpPr>
          <p:cNvPr id="3" name="Content Placeholder 2"/>
          <p:cNvSpPr>
            <a:spLocks noGrp="1"/>
          </p:cNvSpPr>
          <p:nvPr>
            <p:ph idx="1"/>
          </p:nvPr>
        </p:nvSpPr>
        <p:spPr>
          <a:xfrm>
            <a:off x="467544" y="1340768"/>
            <a:ext cx="8229600" cy="4525963"/>
          </a:xfrm>
        </p:spPr>
        <p:txBody>
          <a:bodyPr>
            <a:normAutofit/>
          </a:bodyPr>
          <a:lstStyle/>
          <a:p>
            <a:pPr marL="285750" indent="-285750">
              <a:spcBef>
                <a:spcPts val="960"/>
              </a:spcBef>
              <a:buNone/>
            </a:pPr>
            <a:r>
              <a:rPr lang="en-US" sz="1600" b="1" dirty="0" smtClean="0">
                <a:solidFill>
                  <a:srgbClr val="000000"/>
                </a:solidFill>
              </a:rPr>
              <a:t>Questions for Consideration</a:t>
            </a:r>
          </a:p>
          <a:p>
            <a:pPr marL="285750" indent="-285750">
              <a:spcBef>
                <a:spcPts val="960"/>
              </a:spcBef>
              <a:spcAft>
                <a:spcPts val="1200"/>
              </a:spcAft>
              <a:buFont typeface="Arial"/>
              <a:buChar char="•"/>
            </a:pPr>
            <a:r>
              <a:rPr lang="en-US" sz="1600" dirty="0" smtClean="0">
                <a:solidFill>
                  <a:srgbClr val="000000"/>
                </a:solidFill>
              </a:rPr>
              <a:t>What is your organization’s </a:t>
            </a:r>
            <a:r>
              <a:rPr lang="en-US" sz="1600" dirty="0" smtClean="0"/>
              <a:t>mission and vision? This may have varying degrees of relevance for your organization. </a:t>
            </a:r>
          </a:p>
          <a:p>
            <a:pPr marL="285750" indent="-285750">
              <a:spcBef>
                <a:spcPts val="960"/>
              </a:spcBef>
              <a:spcAft>
                <a:spcPts val="1200"/>
              </a:spcAft>
              <a:buFont typeface="Arial"/>
              <a:buChar char="•"/>
            </a:pPr>
            <a:r>
              <a:rPr lang="en-US" sz="1600" dirty="0" smtClean="0">
                <a:solidFill>
                  <a:srgbClr val="000000"/>
                </a:solidFill>
              </a:rPr>
              <a:t>What are your organization’s goals, objectives and key strategies?</a:t>
            </a:r>
          </a:p>
          <a:p>
            <a:pPr marL="285750" indent="-285750">
              <a:spcBef>
                <a:spcPts val="960"/>
              </a:spcBef>
              <a:spcAft>
                <a:spcPts val="1200"/>
              </a:spcAft>
              <a:buFont typeface="Arial"/>
              <a:buChar char="•"/>
            </a:pPr>
            <a:r>
              <a:rPr lang="en-US" sz="1600" dirty="0" smtClean="0">
                <a:solidFill>
                  <a:srgbClr val="000000"/>
                </a:solidFill>
              </a:rPr>
              <a:t>What are your brand objectives - for 1,3 and 5 years out (as relevant)? </a:t>
            </a:r>
          </a:p>
          <a:p>
            <a:pPr marL="285750" indent="-285750">
              <a:spcBef>
                <a:spcPts val="960"/>
              </a:spcBef>
              <a:buNone/>
            </a:pPr>
            <a:r>
              <a:rPr lang="en-US" sz="1600" i="1" dirty="0" smtClean="0">
                <a:solidFill>
                  <a:srgbClr val="000000"/>
                </a:solidFill>
              </a:rPr>
              <a:t>*Note: T</a:t>
            </a:r>
            <a:r>
              <a:rPr lang="en-US" sz="1600" i="1" dirty="0" smtClean="0"/>
              <a:t>his planning toolkit may be used for corporate and/or product brand planning</a:t>
            </a:r>
            <a:r>
              <a:rPr lang="en-US" sz="1600" dirty="0" smtClean="0"/>
              <a:t>.</a:t>
            </a:r>
          </a:p>
          <a:p>
            <a:pPr>
              <a:buNone/>
            </a:pPr>
            <a:endParaRPr lang="en-CA"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720080"/>
          </a:xfrm>
        </p:spPr>
        <p:txBody>
          <a:bodyPr>
            <a:noAutofit/>
          </a:bodyPr>
          <a:lstStyle/>
          <a:p>
            <a:r>
              <a:rPr lang="en-US" sz="3200" b="1" dirty="0" smtClean="0"/>
              <a:t>Elements of Strategic Planning</a:t>
            </a:r>
            <a:br>
              <a:rPr lang="en-US" sz="3200" b="1" dirty="0" smtClean="0"/>
            </a:br>
            <a:r>
              <a:rPr lang="en-US" sz="3200" b="1" dirty="0" smtClean="0"/>
              <a:t>Toolkit</a:t>
            </a:r>
            <a:endParaRPr lang="en-CA"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43744186"/>
              </p:ext>
            </p:extLst>
          </p:nvPr>
        </p:nvGraphicFramePr>
        <p:xfrm>
          <a:off x="395536" y="1052736"/>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04664"/>
            <a:ext cx="8229600" cy="720080"/>
          </a:xfrm>
        </p:spPr>
        <p:txBody>
          <a:bodyPr>
            <a:normAutofit/>
          </a:bodyPr>
          <a:lstStyle/>
          <a:p>
            <a:r>
              <a:rPr lang="en-US" sz="3200" b="1" dirty="0" smtClean="0"/>
              <a:t>Current Situation Assessment</a:t>
            </a:r>
            <a:endParaRPr lang="en-CA" sz="3200" b="1" dirty="0"/>
          </a:p>
        </p:txBody>
      </p:sp>
      <p:sp>
        <p:nvSpPr>
          <p:cNvPr id="3" name="Content Placeholder 2"/>
          <p:cNvSpPr>
            <a:spLocks noGrp="1"/>
          </p:cNvSpPr>
          <p:nvPr>
            <p:ph idx="1"/>
          </p:nvPr>
        </p:nvSpPr>
        <p:spPr>
          <a:xfrm>
            <a:off x="323528" y="1340768"/>
            <a:ext cx="8301608" cy="4597971"/>
          </a:xfrm>
        </p:spPr>
        <p:txBody>
          <a:bodyPr>
            <a:noAutofit/>
          </a:bodyPr>
          <a:lstStyle/>
          <a:p>
            <a:pPr>
              <a:spcBef>
                <a:spcPts val="960"/>
              </a:spcBef>
              <a:buNone/>
            </a:pPr>
            <a:r>
              <a:rPr lang="en-US" sz="1600" b="1" dirty="0" smtClean="0">
                <a:solidFill>
                  <a:srgbClr val="000000"/>
                </a:solidFill>
              </a:rPr>
              <a:t>Current Situation Assessment</a:t>
            </a:r>
          </a:p>
          <a:p>
            <a:pPr marL="285750" indent="-285750">
              <a:spcBef>
                <a:spcPts val="960"/>
              </a:spcBef>
              <a:buFont typeface="Arial"/>
              <a:buChar char="•"/>
            </a:pPr>
            <a:r>
              <a:rPr lang="en-US" sz="1600" dirty="0" smtClean="0">
                <a:solidFill>
                  <a:srgbClr val="000000"/>
                </a:solidFill>
              </a:rPr>
              <a:t>This will set the stage for where you are vs. where you want to be. It focuses on current business performance and provides context-setting in order to help identify gaps from which to focus the strategic planning process.</a:t>
            </a:r>
          </a:p>
          <a:p>
            <a:pPr>
              <a:spcBef>
                <a:spcPts val="960"/>
              </a:spcBef>
              <a:buNone/>
            </a:pPr>
            <a:endParaRPr lang="en-US" sz="1600" b="1" dirty="0" smtClean="0">
              <a:solidFill>
                <a:srgbClr val="000000"/>
              </a:solidFill>
            </a:endParaRPr>
          </a:p>
          <a:p>
            <a:pPr>
              <a:spcBef>
                <a:spcPts val="960"/>
              </a:spcBef>
              <a:buNone/>
            </a:pPr>
            <a:r>
              <a:rPr lang="en-US" sz="1600" b="1" dirty="0" smtClean="0">
                <a:solidFill>
                  <a:srgbClr val="000000"/>
                </a:solidFill>
              </a:rPr>
              <a:t>SWOT &amp; Implications</a:t>
            </a:r>
          </a:p>
          <a:p>
            <a:pPr marL="285750" indent="-285750">
              <a:spcBef>
                <a:spcPts val="960"/>
              </a:spcBef>
            </a:pPr>
            <a:r>
              <a:rPr lang="en-US" sz="1600" dirty="0" smtClean="0">
                <a:solidFill>
                  <a:srgbClr val="000000"/>
                </a:solidFill>
              </a:rPr>
              <a:t>What are your brand’s strengths and weaknesses and what does that mean for your business?</a:t>
            </a:r>
          </a:p>
          <a:p>
            <a:pPr marL="285750" indent="-285750">
              <a:spcBef>
                <a:spcPts val="960"/>
              </a:spcBef>
            </a:pPr>
            <a:r>
              <a:rPr lang="en-US" sz="1600" dirty="0" smtClean="0">
                <a:solidFill>
                  <a:srgbClr val="000000"/>
                </a:solidFill>
              </a:rPr>
              <a:t>What are your biggest threats and opportunities relative to the external environment?</a:t>
            </a:r>
          </a:p>
          <a:p>
            <a:pPr lvl="1">
              <a:spcBef>
                <a:spcPts val="960"/>
              </a:spcBef>
              <a:buFont typeface="Courier New" pitchFamily="49" charset="0"/>
              <a:buChar char="o"/>
            </a:pPr>
            <a:r>
              <a:rPr lang="en-US" sz="1600" dirty="0" smtClean="0">
                <a:solidFill>
                  <a:srgbClr val="000000"/>
                </a:solidFill>
              </a:rPr>
              <a:t>How real are these threats?  Are you able to capitalize on the opportunities?</a:t>
            </a:r>
          </a:p>
          <a:p>
            <a:pPr marL="285750" indent="-285750">
              <a:spcBef>
                <a:spcPct val="50000"/>
              </a:spcBef>
              <a:buNone/>
            </a:pPr>
            <a:endParaRPr lang="en-US" sz="1600" dirty="0" smtClean="0">
              <a:solidFill>
                <a:srgbClr val="000000"/>
              </a:solidFill>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04664"/>
            <a:ext cx="8229600" cy="720080"/>
          </a:xfrm>
        </p:spPr>
        <p:txBody>
          <a:bodyPr>
            <a:normAutofit/>
          </a:bodyPr>
          <a:lstStyle/>
          <a:p>
            <a:r>
              <a:rPr lang="en-US" sz="3200" b="1" dirty="0" smtClean="0"/>
              <a:t>Current Situation Assessment</a:t>
            </a:r>
            <a:endParaRPr lang="en-CA" sz="3200" b="1" dirty="0"/>
          </a:p>
        </p:txBody>
      </p:sp>
      <p:sp>
        <p:nvSpPr>
          <p:cNvPr id="3" name="Content Placeholder 2"/>
          <p:cNvSpPr>
            <a:spLocks noGrp="1"/>
          </p:cNvSpPr>
          <p:nvPr>
            <p:ph idx="1"/>
          </p:nvPr>
        </p:nvSpPr>
        <p:spPr>
          <a:xfrm>
            <a:off x="323528" y="1340768"/>
            <a:ext cx="8301608" cy="4597971"/>
          </a:xfrm>
        </p:spPr>
        <p:txBody>
          <a:bodyPr>
            <a:noAutofit/>
          </a:bodyPr>
          <a:lstStyle/>
          <a:p>
            <a:pPr>
              <a:spcBef>
                <a:spcPts val="960"/>
              </a:spcBef>
              <a:buNone/>
            </a:pPr>
            <a:r>
              <a:rPr lang="en-US" sz="1600" b="1" dirty="0" smtClean="0">
                <a:solidFill>
                  <a:srgbClr val="000000"/>
                </a:solidFill>
              </a:rPr>
              <a:t>Industry or Product Category and Competitive Dynamics</a:t>
            </a:r>
          </a:p>
          <a:p>
            <a:pPr marL="285750" indent="-285750">
              <a:spcBef>
                <a:spcPts val="960"/>
              </a:spcBef>
            </a:pPr>
            <a:r>
              <a:rPr lang="en-US" sz="1600" dirty="0" smtClean="0">
                <a:solidFill>
                  <a:srgbClr val="000000"/>
                </a:solidFill>
              </a:rPr>
              <a:t>Is your industry or product category defined appropriately (could you go broader/narrower and get different opportunities/answers)?  </a:t>
            </a:r>
          </a:p>
          <a:p>
            <a:pPr marL="285750" indent="-285750">
              <a:spcBef>
                <a:spcPct val="50000"/>
              </a:spcBef>
            </a:pPr>
            <a:r>
              <a:rPr lang="en-US" sz="1600" dirty="0" smtClean="0">
                <a:solidFill>
                  <a:srgbClr val="000000"/>
                </a:solidFill>
              </a:rPr>
              <a:t>What macro trends are relevant to your brand, to the industry? Is the industry or product category growing, shrinking, flat and what does this do for your brand’s pote</a:t>
            </a:r>
            <a:r>
              <a:rPr lang="en-US" sz="1600" dirty="0" smtClean="0"/>
              <a:t>ntial? What is the maturity of your category? What are the trends in differentiation?</a:t>
            </a:r>
          </a:p>
          <a:p>
            <a:pPr marL="285750" indent="-285750">
              <a:spcBef>
                <a:spcPct val="50000"/>
              </a:spcBef>
            </a:pPr>
            <a:r>
              <a:rPr lang="en-US" sz="1600" dirty="0" smtClean="0">
                <a:solidFill>
                  <a:srgbClr val="000000"/>
                </a:solidFill>
              </a:rPr>
              <a:t>What changes have you seen in the industry or product category lately?  Who is innovating?  Who is winning and why? Who are your top 3-5 competitors?</a:t>
            </a:r>
          </a:p>
          <a:p>
            <a:pPr marL="285750" indent="-285750">
              <a:spcBef>
                <a:spcPct val="50000"/>
              </a:spcBef>
            </a:pPr>
            <a:r>
              <a:rPr lang="en-US" sz="1600" dirty="0" smtClean="0">
                <a:solidFill>
                  <a:srgbClr val="000000"/>
                </a:solidFill>
              </a:rPr>
              <a:t>What do recent competitive analyses tell you?  Can you plot category competitive measures (e.g. value, key category driver (level of service, technology innovation, etc.) and what does that tell you?</a:t>
            </a:r>
          </a:p>
          <a:p>
            <a:pPr marL="285750" indent="-285750">
              <a:spcBef>
                <a:spcPct val="50000"/>
              </a:spcBef>
            </a:pPr>
            <a:endParaRPr lang="en-US" sz="1600" dirty="0" smtClean="0">
              <a:solidFill>
                <a:srgbClr val="000000"/>
              </a:solidFill>
            </a:endParaRPr>
          </a:p>
          <a:p>
            <a:pPr marL="285750" indent="-285750">
              <a:spcBef>
                <a:spcPct val="50000"/>
              </a:spcBef>
            </a:pPr>
            <a:endParaRPr lang="en-US" sz="1600" b="1" dirty="0" smtClean="0">
              <a:solidFill>
                <a:srgbClr val="000000"/>
              </a:solidFill>
            </a:endParaRPr>
          </a:p>
          <a:p>
            <a:pPr marL="285750" indent="-285750">
              <a:spcBef>
                <a:spcPct val="50000"/>
              </a:spcBef>
            </a:pPr>
            <a:endParaRPr lang="en-US" sz="1600" b="1" dirty="0" smtClean="0">
              <a:solidFill>
                <a:srgbClr val="000000"/>
              </a:solidFill>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04664"/>
            <a:ext cx="8229600" cy="720080"/>
          </a:xfrm>
        </p:spPr>
        <p:txBody>
          <a:bodyPr>
            <a:normAutofit/>
          </a:bodyPr>
          <a:lstStyle/>
          <a:p>
            <a:r>
              <a:rPr lang="en-US" sz="3200" b="1" dirty="0" smtClean="0"/>
              <a:t>Current Situation Assessment</a:t>
            </a:r>
            <a:endParaRPr lang="en-CA" sz="3200" b="1" dirty="0"/>
          </a:p>
        </p:txBody>
      </p:sp>
      <p:sp>
        <p:nvSpPr>
          <p:cNvPr id="3" name="Content Placeholder 2"/>
          <p:cNvSpPr>
            <a:spLocks noGrp="1"/>
          </p:cNvSpPr>
          <p:nvPr>
            <p:ph idx="1"/>
          </p:nvPr>
        </p:nvSpPr>
        <p:spPr>
          <a:xfrm>
            <a:off x="323528" y="1340768"/>
            <a:ext cx="8301608" cy="4597971"/>
          </a:xfrm>
        </p:spPr>
        <p:txBody>
          <a:bodyPr>
            <a:noAutofit/>
          </a:bodyPr>
          <a:lstStyle/>
          <a:p>
            <a:pPr>
              <a:spcBef>
                <a:spcPts val="960"/>
              </a:spcBef>
              <a:buNone/>
            </a:pPr>
            <a:r>
              <a:rPr lang="en-US" sz="1600" b="1" dirty="0" smtClean="0">
                <a:solidFill>
                  <a:srgbClr val="000000"/>
                </a:solidFill>
              </a:rPr>
              <a:t>Industry or Product Category and Competitive Dynamics (continued)</a:t>
            </a:r>
          </a:p>
          <a:p>
            <a:pPr marL="285750" indent="-285750">
              <a:spcBef>
                <a:spcPct val="50000"/>
              </a:spcBef>
            </a:pPr>
            <a:r>
              <a:rPr lang="en-US" sz="1600" dirty="0" smtClean="0">
                <a:solidFill>
                  <a:srgbClr val="000000"/>
                </a:solidFill>
              </a:rPr>
              <a:t>What is your in-market position across a number of variables and how is it relative to competitors:</a:t>
            </a:r>
          </a:p>
          <a:p>
            <a:pPr lvl="1">
              <a:spcBef>
                <a:spcPts val="600"/>
              </a:spcBef>
              <a:buFont typeface="Courier New" pitchFamily="49" charset="0"/>
              <a:buChar char="o"/>
            </a:pPr>
            <a:r>
              <a:rPr lang="en-US" sz="1600" dirty="0" smtClean="0">
                <a:solidFill>
                  <a:srgbClr val="000000"/>
                </a:solidFill>
              </a:rPr>
              <a:t>Performance</a:t>
            </a:r>
          </a:p>
          <a:p>
            <a:pPr lvl="1">
              <a:spcBef>
                <a:spcPts val="600"/>
              </a:spcBef>
              <a:buFont typeface="Courier New" pitchFamily="49" charset="0"/>
              <a:buChar char="o"/>
            </a:pPr>
            <a:r>
              <a:rPr lang="en-US" sz="1600" dirty="0" smtClean="0">
                <a:solidFill>
                  <a:srgbClr val="000000"/>
                </a:solidFill>
              </a:rPr>
              <a:t>Positioning</a:t>
            </a:r>
          </a:p>
          <a:p>
            <a:pPr lvl="1">
              <a:spcBef>
                <a:spcPts val="600"/>
              </a:spcBef>
              <a:buFont typeface="Courier New" pitchFamily="49" charset="0"/>
              <a:buChar char="o"/>
            </a:pPr>
            <a:r>
              <a:rPr lang="en-US" sz="1600" dirty="0" smtClean="0">
                <a:solidFill>
                  <a:srgbClr val="000000"/>
                </a:solidFill>
              </a:rPr>
              <a:t>Market share</a:t>
            </a:r>
          </a:p>
          <a:p>
            <a:pPr lvl="1">
              <a:spcBef>
                <a:spcPts val="600"/>
              </a:spcBef>
              <a:buFont typeface="Courier New" pitchFamily="49" charset="0"/>
              <a:buChar char="o"/>
            </a:pPr>
            <a:r>
              <a:rPr lang="en-US" sz="1600" dirty="0" smtClean="0">
                <a:solidFill>
                  <a:srgbClr val="000000"/>
                </a:solidFill>
              </a:rPr>
              <a:t>Number of innovations</a:t>
            </a:r>
          </a:p>
          <a:p>
            <a:pPr marL="285750" indent="-285750">
              <a:spcBef>
                <a:spcPts val="960"/>
              </a:spcBef>
            </a:pPr>
            <a:r>
              <a:rPr lang="en-US" sz="1600" dirty="0" smtClean="0">
                <a:solidFill>
                  <a:srgbClr val="000000"/>
                </a:solidFill>
              </a:rPr>
              <a:t>Is differentiation important to the industry, and are you differentiated from competitors?  Does this impact loyalty or the ability to gain loyalty</a:t>
            </a:r>
            <a:r>
              <a:rPr lang="en-US" sz="1600" dirty="0" smtClean="0"/>
              <a:t>? Are there barriers to use or switch within the industry category that impact your brand’s potential? Is your brand’s intellectual property up to date and how sustainable is it (trademark wares &amp; services definition, patents etc.)?</a:t>
            </a:r>
          </a:p>
          <a:p>
            <a:pPr marL="285750" indent="-285750">
              <a:spcBef>
                <a:spcPts val="960"/>
              </a:spcBef>
            </a:pPr>
            <a:r>
              <a:rPr lang="en-US" sz="1600" dirty="0" smtClean="0">
                <a:solidFill>
                  <a:srgbClr val="000000"/>
                </a:solidFill>
              </a:rPr>
              <a:t>Are there any observations relevant to your brand from other functions in your organization (sales, finance, legal)?</a:t>
            </a:r>
          </a:p>
          <a:p>
            <a:pPr marL="285750" indent="-285750">
              <a:spcBef>
                <a:spcPct val="50000"/>
              </a:spcBef>
              <a:buNone/>
            </a:pPr>
            <a:endParaRPr lang="en-US" sz="1600" b="1" dirty="0" smtClean="0">
              <a:solidFill>
                <a:srgbClr val="000000"/>
              </a:solidFill>
            </a:endParaRP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04664"/>
            <a:ext cx="8229600" cy="720080"/>
          </a:xfrm>
        </p:spPr>
        <p:txBody>
          <a:bodyPr>
            <a:normAutofit/>
          </a:bodyPr>
          <a:lstStyle/>
          <a:p>
            <a:r>
              <a:rPr lang="en-US" sz="3200" b="1" dirty="0" smtClean="0"/>
              <a:t>Current Situation Assessment</a:t>
            </a:r>
            <a:endParaRPr lang="en-CA" sz="3200" b="1" dirty="0"/>
          </a:p>
        </p:txBody>
      </p:sp>
      <p:sp>
        <p:nvSpPr>
          <p:cNvPr id="3" name="Content Placeholder 2"/>
          <p:cNvSpPr>
            <a:spLocks noGrp="1"/>
          </p:cNvSpPr>
          <p:nvPr>
            <p:ph idx="1"/>
          </p:nvPr>
        </p:nvSpPr>
        <p:spPr>
          <a:xfrm>
            <a:off x="323528" y="1340768"/>
            <a:ext cx="8301608" cy="4597971"/>
          </a:xfrm>
        </p:spPr>
        <p:txBody>
          <a:bodyPr>
            <a:noAutofit/>
          </a:bodyPr>
          <a:lstStyle/>
          <a:p>
            <a:pPr marL="285750" indent="-285750">
              <a:spcBef>
                <a:spcPts val="960"/>
              </a:spcBef>
              <a:buNone/>
            </a:pPr>
            <a:r>
              <a:rPr lang="en-US" sz="1600" b="1" dirty="0" smtClean="0">
                <a:solidFill>
                  <a:srgbClr val="000000"/>
                </a:solidFill>
              </a:rPr>
              <a:t>End User (consumer, customer, </a:t>
            </a:r>
            <a:r>
              <a:rPr lang="en-US" sz="1600" b="1" dirty="0" smtClean="0"/>
              <a:t>distribution)</a:t>
            </a:r>
          </a:p>
          <a:p>
            <a:pPr marL="288925" indent="-288925">
              <a:spcBef>
                <a:spcPts val="960"/>
              </a:spcBef>
            </a:pPr>
            <a:r>
              <a:rPr lang="en-US" sz="1600" dirty="0" smtClean="0"/>
              <a:t>Define end user within degrees of influence of the brand. For example, the consumer, customer (B2B), retailer, key suppliers etc.</a:t>
            </a:r>
          </a:p>
          <a:p>
            <a:pPr marL="288925" indent="-288925">
              <a:spcBef>
                <a:spcPts val="960"/>
              </a:spcBef>
            </a:pPr>
            <a:r>
              <a:rPr lang="en-US" sz="1600" dirty="0" smtClean="0"/>
              <a:t>What do you know about brand loyalty? Is there available tracking research to understand how your brand is trending?</a:t>
            </a:r>
          </a:p>
          <a:p>
            <a:pPr marL="288925" indent="-288925">
              <a:spcBef>
                <a:spcPts val="960"/>
              </a:spcBef>
            </a:pPr>
            <a:r>
              <a:rPr lang="en-US" sz="1600" dirty="0" smtClean="0">
                <a:solidFill>
                  <a:srgbClr val="000000"/>
                </a:solidFill>
              </a:rPr>
              <a:t>Do you have brand satisfaction information and what does it tell you? Do you know what your brand or category </a:t>
            </a:r>
            <a:r>
              <a:rPr lang="en-US" sz="1600" dirty="0" err="1" smtClean="0">
                <a:solidFill>
                  <a:srgbClr val="000000"/>
                </a:solidFill>
              </a:rPr>
              <a:t>dis</a:t>
            </a:r>
            <a:r>
              <a:rPr lang="en-US" sz="1600" dirty="0" smtClean="0">
                <a:solidFill>
                  <a:srgbClr val="000000"/>
                </a:solidFill>
              </a:rPr>
              <a:t>-satisfiers are? </a:t>
            </a:r>
          </a:p>
          <a:p>
            <a:pPr marL="288925" indent="-288925">
              <a:spcBef>
                <a:spcPts val="960"/>
              </a:spcBef>
            </a:pPr>
            <a:r>
              <a:rPr lang="en-US" sz="1600" dirty="0" smtClean="0">
                <a:solidFill>
                  <a:srgbClr val="000000"/>
                </a:solidFill>
              </a:rPr>
              <a:t>Are there any barriers to usage/increased usage or usage and attitude studies and what do they tell you?</a:t>
            </a:r>
          </a:p>
          <a:p>
            <a:pPr marL="288925" indent="-288925">
              <a:spcBef>
                <a:spcPts val="960"/>
              </a:spcBef>
            </a:pPr>
            <a:r>
              <a:rPr lang="en-US" sz="1600" dirty="0" smtClean="0">
                <a:solidFill>
                  <a:srgbClr val="000000"/>
                </a:solidFill>
              </a:rPr>
              <a:t>When is the last time you reviewed your end-users POV on the brand given your business objectives?</a:t>
            </a:r>
          </a:p>
          <a:p>
            <a:pPr marL="285750" indent="-285750">
              <a:spcBef>
                <a:spcPct val="50000"/>
              </a:spcBef>
            </a:pPr>
            <a:endParaRPr lang="en-US" sz="1600" b="1" dirty="0" smtClean="0">
              <a:solidFill>
                <a:srgbClr val="000000"/>
              </a:solidFill>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04664"/>
            <a:ext cx="8229600" cy="720080"/>
          </a:xfrm>
        </p:spPr>
        <p:txBody>
          <a:bodyPr>
            <a:normAutofit/>
          </a:bodyPr>
          <a:lstStyle/>
          <a:p>
            <a:r>
              <a:rPr lang="en-US" sz="3200" b="1" dirty="0" smtClean="0"/>
              <a:t>Current Situation Assessment</a:t>
            </a:r>
            <a:endParaRPr lang="en-CA" sz="3200" b="1" dirty="0"/>
          </a:p>
        </p:txBody>
      </p:sp>
      <p:sp>
        <p:nvSpPr>
          <p:cNvPr id="3" name="Content Placeholder 2"/>
          <p:cNvSpPr>
            <a:spLocks noGrp="1"/>
          </p:cNvSpPr>
          <p:nvPr>
            <p:ph idx="1"/>
          </p:nvPr>
        </p:nvSpPr>
        <p:spPr>
          <a:xfrm>
            <a:off x="323528" y="1340768"/>
            <a:ext cx="8301608" cy="4597971"/>
          </a:xfrm>
        </p:spPr>
        <p:txBody>
          <a:bodyPr>
            <a:noAutofit/>
          </a:bodyPr>
          <a:lstStyle/>
          <a:p>
            <a:pPr>
              <a:spcBef>
                <a:spcPct val="50000"/>
              </a:spcBef>
              <a:buNone/>
            </a:pPr>
            <a:r>
              <a:rPr lang="en-US" sz="1600" b="1" dirty="0" smtClean="0">
                <a:solidFill>
                  <a:srgbClr val="000000"/>
                </a:solidFill>
              </a:rPr>
              <a:t>Bridging Branding and Strategic Planning </a:t>
            </a:r>
          </a:p>
          <a:p>
            <a:pPr marL="282575" indent="-282575">
              <a:spcBef>
                <a:spcPct val="50000"/>
              </a:spcBef>
            </a:pPr>
            <a:r>
              <a:rPr lang="en-US" sz="1600" dirty="0" smtClean="0">
                <a:solidFill>
                  <a:srgbClr val="000000"/>
                </a:solidFill>
              </a:rPr>
              <a:t>How is your brand linked to your business/organization’s strategy?  Is it aligned? How does it fit into corporate objectives and goals? (</a:t>
            </a:r>
            <a:r>
              <a:rPr lang="en-US" sz="1600" i="1" dirty="0" smtClean="0">
                <a:solidFill>
                  <a:srgbClr val="000000"/>
                </a:solidFill>
              </a:rPr>
              <a:t>This may or may not fit into your planning, but you should know the answer to this question.</a:t>
            </a:r>
            <a:r>
              <a:rPr lang="en-US" sz="1600" dirty="0" smtClean="0">
                <a:solidFill>
                  <a:srgbClr val="000000"/>
                </a:solidFill>
              </a:rPr>
              <a:t>)</a:t>
            </a:r>
          </a:p>
          <a:p>
            <a:pPr marL="285750" indent="-285750">
              <a:spcBef>
                <a:spcPct val="50000"/>
              </a:spcBef>
            </a:pPr>
            <a:r>
              <a:rPr lang="en-US" sz="1600" dirty="0" smtClean="0">
                <a:solidFill>
                  <a:srgbClr val="000000"/>
                </a:solidFill>
              </a:rPr>
              <a:t>Does your organization’s portfolio strategy/focus area impact how you manage this brand?</a:t>
            </a:r>
          </a:p>
          <a:p>
            <a:pPr marL="285750" indent="-285750">
              <a:spcBef>
                <a:spcPct val="50000"/>
              </a:spcBef>
            </a:pPr>
            <a:r>
              <a:rPr lang="en-US" sz="1600" dirty="0" smtClean="0">
                <a:solidFill>
                  <a:srgbClr val="000000"/>
                </a:solidFill>
              </a:rPr>
              <a:t>What is the role of the product versus corporate brand (</a:t>
            </a:r>
            <a:r>
              <a:rPr lang="en-US" sz="1600" i="1" dirty="0" smtClean="0">
                <a:solidFill>
                  <a:srgbClr val="000000"/>
                </a:solidFill>
              </a:rPr>
              <a:t>if one exists</a:t>
            </a:r>
            <a:r>
              <a:rPr lang="en-US" sz="1600" dirty="0" smtClean="0">
                <a:solidFill>
                  <a:srgbClr val="000000"/>
                </a:solidFill>
              </a:rPr>
              <a:t>) - does this inform your strategy?</a:t>
            </a:r>
          </a:p>
          <a:p>
            <a:pPr marL="282575" indent="-282575">
              <a:spcBef>
                <a:spcPct val="50000"/>
              </a:spcBef>
              <a:buFontTx/>
              <a:buChar char="•"/>
            </a:pPr>
            <a:r>
              <a:rPr lang="en-US" sz="1600" dirty="0" smtClean="0">
                <a:solidFill>
                  <a:srgbClr val="000000"/>
                </a:solidFill>
              </a:rPr>
              <a:t>Are you meeting revenue, growth, profit, market share, objectives? (You might want to rethink your category definition if you are far over/under exceeding expectations.) </a:t>
            </a:r>
          </a:p>
          <a:p>
            <a:pPr marL="282575" indent="-282575">
              <a:spcBef>
                <a:spcPct val="50000"/>
              </a:spcBef>
              <a:buFontTx/>
              <a:buChar char="•"/>
            </a:pPr>
            <a:r>
              <a:rPr lang="en-US" sz="1600" dirty="0" smtClean="0">
                <a:solidFill>
                  <a:srgbClr val="000000"/>
                </a:solidFill>
              </a:rPr>
              <a:t>Are there other brands within the portfolio that impact your strategy (e.g. are you competing with other brands internally)?</a:t>
            </a:r>
          </a:p>
          <a:p>
            <a:pPr marL="285750" indent="-285750">
              <a:spcBef>
                <a:spcPct val="50000"/>
              </a:spcBef>
            </a:pPr>
            <a:r>
              <a:rPr lang="en-US" sz="1600" dirty="0" smtClean="0">
                <a:solidFill>
                  <a:srgbClr val="000000"/>
                </a:solidFill>
              </a:rPr>
              <a:t>Is employee engagement impacting your brand meeting goals and objectives? (O</a:t>
            </a:r>
            <a:r>
              <a:rPr lang="en-US" sz="1600" i="1" dirty="0" smtClean="0">
                <a:solidFill>
                  <a:srgbClr val="000000"/>
                </a:solidFill>
              </a:rPr>
              <a:t>ptional, relevant to service-related industries.</a:t>
            </a:r>
            <a:r>
              <a:rPr lang="en-US" sz="1600" dirty="0" smtClean="0">
                <a:solidFill>
                  <a:srgbClr val="000000"/>
                </a:solidFill>
              </a:rPr>
              <a:t>)</a:t>
            </a:r>
          </a:p>
          <a:p>
            <a:pPr marL="285750" indent="-285750">
              <a:spcBef>
                <a:spcPct val="50000"/>
              </a:spcBef>
            </a:pPr>
            <a:endParaRPr lang="en-US" sz="1600" b="1" dirty="0" smtClean="0">
              <a:solidFill>
                <a:srgbClr val="000000"/>
              </a:solidFill>
            </a:endParaRP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4664"/>
            <a:ext cx="8229600" cy="720080"/>
          </a:xfrm>
        </p:spPr>
        <p:txBody>
          <a:bodyPr>
            <a:normAutofit/>
          </a:bodyPr>
          <a:lstStyle/>
          <a:p>
            <a:r>
              <a:rPr lang="en-US" sz="3200" b="1" dirty="0" smtClean="0"/>
              <a:t>Current Situation Assessment</a:t>
            </a:r>
            <a:endParaRPr lang="en-CA" sz="3200" b="1" dirty="0"/>
          </a:p>
        </p:txBody>
      </p:sp>
      <p:sp>
        <p:nvSpPr>
          <p:cNvPr id="3" name="Content Placeholder 2"/>
          <p:cNvSpPr>
            <a:spLocks noGrp="1"/>
          </p:cNvSpPr>
          <p:nvPr>
            <p:ph idx="1"/>
          </p:nvPr>
        </p:nvSpPr>
        <p:spPr>
          <a:xfrm>
            <a:off x="323528" y="1340768"/>
            <a:ext cx="8301608" cy="4597971"/>
          </a:xfrm>
        </p:spPr>
        <p:txBody>
          <a:bodyPr>
            <a:noAutofit/>
          </a:bodyPr>
          <a:lstStyle/>
          <a:p>
            <a:pPr>
              <a:spcBef>
                <a:spcPct val="50000"/>
              </a:spcBef>
              <a:buNone/>
            </a:pPr>
            <a:r>
              <a:rPr lang="en-US" sz="1600" b="1" dirty="0" smtClean="0">
                <a:solidFill>
                  <a:srgbClr val="000000"/>
                </a:solidFill>
              </a:rPr>
              <a:t>Bridging Branding and Strategic Planning (continued)</a:t>
            </a:r>
          </a:p>
          <a:p>
            <a:pPr marL="285750" indent="-285750">
              <a:spcBef>
                <a:spcPct val="50000"/>
              </a:spcBef>
            </a:pPr>
            <a:r>
              <a:rPr lang="en-US" sz="1600" dirty="0" smtClean="0">
                <a:solidFill>
                  <a:srgbClr val="000000"/>
                </a:solidFill>
              </a:rPr>
              <a:t>Is your internal brand impacting your business strategy?</a:t>
            </a:r>
          </a:p>
          <a:p>
            <a:pPr marL="285750" indent="-285750">
              <a:spcBef>
                <a:spcPct val="50000"/>
              </a:spcBef>
            </a:pPr>
            <a:r>
              <a:rPr lang="en-US" sz="1600" dirty="0" smtClean="0">
                <a:solidFill>
                  <a:srgbClr val="000000"/>
                </a:solidFill>
              </a:rPr>
              <a:t>Is your brand in-line with your corporate social responsibility strategy (m</a:t>
            </a:r>
            <a:r>
              <a:rPr lang="en-US" sz="1600" i="1" dirty="0" smtClean="0">
                <a:solidFill>
                  <a:srgbClr val="000000"/>
                </a:solidFill>
              </a:rPr>
              <a:t>ay or may not be relevant</a:t>
            </a:r>
            <a:r>
              <a:rPr lang="en-US" sz="1600" dirty="0" smtClean="0">
                <a:solidFill>
                  <a:srgbClr val="000000"/>
                </a:solidFill>
              </a:rPr>
              <a:t>)?</a:t>
            </a:r>
            <a:endParaRPr lang="en-US" sz="1200" dirty="0" smtClean="0">
              <a:solidFill>
                <a:srgbClr val="000000"/>
              </a:solidFill>
            </a:endParaRPr>
          </a:p>
          <a:p>
            <a:pPr>
              <a:spcBef>
                <a:spcPct val="50000"/>
              </a:spcBef>
              <a:buNone/>
            </a:pPr>
            <a:r>
              <a:rPr lang="en-US" sz="1600" b="1" dirty="0" smtClean="0">
                <a:solidFill>
                  <a:srgbClr val="000000"/>
                </a:solidFill>
              </a:rPr>
              <a:t>Identifying Drivers of Brand Equity</a:t>
            </a:r>
          </a:p>
          <a:p>
            <a:pPr marL="285750" indent="-285750">
              <a:spcBef>
                <a:spcPct val="50000"/>
              </a:spcBef>
            </a:pPr>
            <a:r>
              <a:rPr lang="en-US" sz="1600" dirty="0" smtClean="0">
                <a:solidFill>
                  <a:srgbClr val="000000"/>
                </a:solidFill>
              </a:rPr>
              <a:t>Within your category, and specific to your brand, what are the key drivers of brand equity for your target consumers/customers?</a:t>
            </a:r>
          </a:p>
          <a:p>
            <a:pPr lvl="1">
              <a:spcBef>
                <a:spcPct val="50000"/>
              </a:spcBef>
              <a:buFont typeface="Courier New" pitchFamily="49" charset="0"/>
              <a:buChar char="o"/>
            </a:pPr>
            <a:r>
              <a:rPr lang="en-US" sz="1600" dirty="0" smtClean="0">
                <a:solidFill>
                  <a:srgbClr val="000000"/>
                </a:solidFill>
              </a:rPr>
              <a:t>Identify the attributes and perceptions behind your brand and the ones valued most by your brand’s target consumers/customers.</a:t>
            </a:r>
          </a:p>
          <a:p>
            <a:pPr lvl="1">
              <a:spcBef>
                <a:spcPct val="50000"/>
              </a:spcBef>
              <a:buFont typeface="Courier New" pitchFamily="49" charset="0"/>
              <a:buChar char="o"/>
            </a:pPr>
            <a:r>
              <a:rPr lang="en-US" sz="1600" dirty="0" smtClean="0">
                <a:solidFill>
                  <a:srgbClr val="000000"/>
                </a:solidFill>
              </a:rPr>
              <a:t>Both tangible (e.g., distribution/availability, price) and attitudinal (e.g., impression of quality, healthy, convenient) measures are important to consider.</a:t>
            </a:r>
          </a:p>
          <a:p>
            <a:pPr marL="285750" indent="-285750">
              <a:spcBef>
                <a:spcPct val="50000"/>
              </a:spcBef>
            </a:pPr>
            <a:r>
              <a:rPr lang="en-US" sz="1600" dirty="0" smtClean="0">
                <a:solidFill>
                  <a:srgbClr val="000000"/>
                </a:solidFill>
              </a:rPr>
              <a:t>These brand equity measures will be key when you begin to track progress against your strategic plan.</a:t>
            </a:r>
          </a:p>
          <a:p>
            <a:pPr marL="285750" indent="-285750">
              <a:spcBef>
                <a:spcPct val="50000"/>
              </a:spcBef>
            </a:pPr>
            <a:endParaRPr lang="en-US" sz="1600" b="1" dirty="0" smtClean="0">
              <a:solidFill>
                <a:srgbClr val="000000"/>
              </a:solidFill>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04664"/>
            <a:ext cx="8229600" cy="720080"/>
          </a:xfrm>
        </p:spPr>
        <p:txBody>
          <a:bodyPr>
            <a:normAutofit/>
          </a:bodyPr>
          <a:lstStyle/>
          <a:p>
            <a:r>
              <a:rPr lang="en-US" sz="3200" b="1" dirty="0" smtClean="0"/>
              <a:t>Strategic Goals &amp; Objectives</a:t>
            </a:r>
            <a:endParaRPr lang="en-CA" sz="3200" b="1" dirty="0"/>
          </a:p>
        </p:txBody>
      </p:sp>
      <p:sp>
        <p:nvSpPr>
          <p:cNvPr id="3" name="Content Placeholder 2"/>
          <p:cNvSpPr>
            <a:spLocks noGrp="1"/>
          </p:cNvSpPr>
          <p:nvPr>
            <p:ph idx="1"/>
          </p:nvPr>
        </p:nvSpPr>
        <p:spPr>
          <a:xfrm>
            <a:off x="323528" y="1340768"/>
            <a:ext cx="8301608" cy="4597971"/>
          </a:xfrm>
        </p:spPr>
        <p:txBody>
          <a:bodyPr>
            <a:noAutofit/>
          </a:bodyPr>
          <a:lstStyle/>
          <a:p>
            <a:pPr marL="381000" indent="-381000">
              <a:spcBef>
                <a:spcPct val="50000"/>
              </a:spcBef>
              <a:buNone/>
            </a:pPr>
            <a:r>
              <a:rPr lang="en-US" sz="1600" b="1" dirty="0" smtClean="0">
                <a:solidFill>
                  <a:srgbClr val="000000"/>
                </a:solidFill>
              </a:rPr>
              <a:t>Key Considerations</a:t>
            </a:r>
          </a:p>
          <a:p>
            <a:pPr marL="381000" indent="-381000">
              <a:spcBef>
                <a:spcPct val="50000"/>
              </a:spcBef>
            </a:pPr>
            <a:r>
              <a:rPr lang="en-US" sz="1600" dirty="0" smtClean="0">
                <a:solidFill>
                  <a:srgbClr val="000000"/>
                </a:solidFill>
              </a:rPr>
              <a:t>Revisit current brand objectives (if applicable).</a:t>
            </a:r>
          </a:p>
          <a:p>
            <a:pPr marL="381000" indent="-381000">
              <a:spcBef>
                <a:spcPct val="50000"/>
              </a:spcBef>
            </a:pPr>
            <a:r>
              <a:rPr lang="en-US" sz="1600" dirty="0" smtClean="0">
                <a:solidFill>
                  <a:srgbClr val="000000"/>
                </a:solidFill>
              </a:rPr>
              <a:t>Define revenue, profit, market share goals.</a:t>
            </a:r>
          </a:p>
          <a:p>
            <a:pPr marL="838200" lvl="1" indent="-381000">
              <a:spcBef>
                <a:spcPct val="50000"/>
              </a:spcBef>
              <a:buFont typeface="Courier New" pitchFamily="49" charset="0"/>
              <a:buChar char="o"/>
            </a:pPr>
            <a:r>
              <a:rPr lang="en-US" sz="1600" dirty="0" smtClean="0">
                <a:solidFill>
                  <a:srgbClr val="000000"/>
                </a:solidFill>
              </a:rPr>
              <a:t>Where do you want to go, how much do you want to grow?</a:t>
            </a:r>
          </a:p>
          <a:p>
            <a:pPr marL="838200" lvl="1" indent="-381000">
              <a:spcBef>
                <a:spcPct val="50000"/>
              </a:spcBef>
              <a:buFont typeface="Courier New" pitchFamily="49" charset="0"/>
              <a:buChar char="o"/>
            </a:pPr>
            <a:r>
              <a:rPr lang="en-US" sz="1600" dirty="0" smtClean="0">
                <a:solidFill>
                  <a:srgbClr val="000000"/>
                </a:solidFill>
              </a:rPr>
              <a:t>Is it in line with the organization’s/business goals?</a:t>
            </a:r>
          </a:p>
          <a:p>
            <a:pPr marL="381000" indent="-381000">
              <a:spcBef>
                <a:spcPct val="50000"/>
              </a:spcBef>
            </a:pPr>
            <a:r>
              <a:rPr lang="en-US" sz="1600" dirty="0" smtClean="0">
                <a:solidFill>
                  <a:srgbClr val="000000"/>
                </a:solidFill>
              </a:rPr>
              <a:t>What is the link to where you sit today (from previous section)?</a:t>
            </a:r>
          </a:p>
          <a:p>
            <a:pPr marL="381000" indent="-381000">
              <a:spcBef>
                <a:spcPct val="50000"/>
              </a:spcBef>
            </a:pPr>
            <a:r>
              <a:rPr lang="en-US" sz="1600" dirty="0" smtClean="0">
                <a:solidFill>
                  <a:srgbClr val="000000"/>
                </a:solidFill>
              </a:rPr>
              <a:t>Are your business objectives in line with the company vision?</a:t>
            </a:r>
          </a:p>
          <a:p>
            <a:pPr marL="285750" indent="-285750">
              <a:spcBef>
                <a:spcPct val="50000"/>
              </a:spcBef>
            </a:pPr>
            <a:endParaRPr lang="en-US" sz="1600" b="1" dirty="0" smtClean="0">
              <a:solidFill>
                <a:srgbClr val="000000"/>
              </a:solidFill>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60648"/>
            <a:ext cx="8229600" cy="720080"/>
          </a:xfrm>
        </p:spPr>
        <p:txBody>
          <a:bodyPr>
            <a:noAutofit/>
          </a:bodyPr>
          <a:lstStyle/>
          <a:p>
            <a:r>
              <a:rPr lang="en-US" sz="3200" b="1" dirty="0" smtClean="0"/>
              <a:t>Build the Plan</a:t>
            </a:r>
            <a:r>
              <a:rPr lang="en-US" sz="3200" dirty="0" smtClean="0"/>
              <a:t/>
            </a:r>
            <a:br>
              <a:rPr lang="en-US" sz="3200" dirty="0" smtClean="0"/>
            </a:br>
            <a:r>
              <a:rPr lang="en-US" sz="2400" dirty="0" smtClean="0"/>
              <a:t>Defining Key Strategies</a:t>
            </a:r>
            <a:endParaRPr lang="en-CA" sz="2400" dirty="0"/>
          </a:p>
        </p:txBody>
      </p:sp>
      <p:sp>
        <p:nvSpPr>
          <p:cNvPr id="3" name="Content Placeholder 2"/>
          <p:cNvSpPr>
            <a:spLocks noGrp="1"/>
          </p:cNvSpPr>
          <p:nvPr>
            <p:ph idx="1"/>
          </p:nvPr>
        </p:nvSpPr>
        <p:spPr>
          <a:xfrm>
            <a:off x="107504" y="1412776"/>
            <a:ext cx="8229600" cy="4525963"/>
          </a:xfrm>
        </p:spPr>
        <p:txBody>
          <a:bodyPr>
            <a:normAutofit lnSpcReduction="10000"/>
          </a:bodyPr>
          <a:lstStyle/>
          <a:p>
            <a:pPr>
              <a:spcBef>
                <a:spcPct val="50000"/>
              </a:spcBef>
            </a:pPr>
            <a:r>
              <a:rPr lang="en-US" sz="1600" dirty="0" smtClean="0">
                <a:solidFill>
                  <a:srgbClr val="000000"/>
                </a:solidFill>
              </a:rPr>
              <a:t>Solid strategies should hold over many years.  Your current situation assessment is key to whether you need to update strategies or continue to focus.</a:t>
            </a:r>
          </a:p>
          <a:p>
            <a:pPr>
              <a:spcBef>
                <a:spcPct val="50000"/>
              </a:spcBef>
            </a:pPr>
            <a:r>
              <a:rPr lang="en-US" sz="1600" dirty="0" smtClean="0">
                <a:solidFill>
                  <a:srgbClr val="000000"/>
                </a:solidFill>
              </a:rPr>
              <a:t>If you do not have an existing strategic plan, then a gap analysis will help define where you need to focus your efforts. This should have been identified during the current situation assessment.</a:t>
            </a:r>
          </a:p>
          <a:p>
            <a:pPr marL="0" indent="19050">
              <a:spcBef>
                <a:spcPct val="50000"/>
              </a:spcBef>
              <a:buNone/>
            </a:pPr>
            <a:r>
              <a:rPr lang="en-US" sz="1600" b="1" dirty="0" smtClean="0">
                <a:solidFill>
                  <a:srgbClr val="000000"/>
                </a:solidFill>
              </a:rPr>
              <a:t>Gap Analysis</a:t>
            </a:r>
          </a:p>
          <a:p>
            <a:pPr marL="381000" indent="-381000">
              <a:spcBef>
                <a:spcPct val="50000"/>
              </a:spcBef>
            </a:pPr>
            <a:r>
              <a:rPr lang="en-US" sz="1600" dirty="0" smtClean="0">
                <a:solidFill>
                  <a:srgbClr val="000000"/>
                </a:solidFill>
              </a:rPr>
              <a:t>Where are the biggest gaps between current situation assessment learning and your objectives?</a:t>
            </a:r>
          </a:p>
          <a:p>
            <a:pPr marL="838200" lvl="1" indent="-381000">
              <a:spcBef>
                <a:spcPct val="50000"/>
              </a:spcBef>
              <a:buFont typeface="Courier New" pitchFamily="49" charset="0"/>
              <a:buChar char="o"/>
            </a:pPr>
            <a:r>
              <a:rPr lang="en-US" sz="1600" dirty="0" smtClean="0">
                <a:solidFill>
                  <a:srgbClr val="000000"/>
                </a:solidFill>
              </a:rPr>
              <a:t>This should focus you on where to develop strategies for your brand – what problems do you need to solve?</a:t>
            </a:r>
          </a:p>
          <a:p>
            <a:pPr marL="381000" indent="-381000">
              <a:spcBef>
                <a:spcPct val="50000"/>
              </a:spcBef>
            </a:pPr>
            <a:r>
              <a:rPr lang="en-US" sz="1600" dirty="0" smtClean="0">
                <a:solidFill>
                  <a:srgbClr val="000000"/>
                </a:solidFill>
              </a:rPr>
              <a:t>What gaps exist between the organization’s objectives and brand objectives? </a:t>
            </a:r>
          </a:p>
          <a:p>
            <a:pPr marL="838200" lvl="1" indent="-381000">
              <a:spcBef>
                <a:spcPct val="50000"/>
              </a:spcBef>
              <a:buFont typeface="Courier New" pitchFamily="49" charset="0"/>
              <a:buChar char="o"/>
            </a:pPr>
            <a:r>
              <a:rPr lang="en-US" sz="1600" dirty="0" smtClean="0">
                <a:solidFill>
                  <a:srgbClr val="000000"/>
                </a:solidFill>
              </a:rPr>
              <a:t>E.g., do you have a high revenue growth business objective but you are in a stagnant category.</a:t>
            </a:r>
          </a:p>
          <a:p>
            <a:pPr marL="838200" lvl="1" indent="-381000">
              <a:spcBef>
                <a:spcPct val="50000"/>
              </a:spcBef>
              <a:buFont typeface="Courier New" pitchFamily="49" charset="0"/>
              <a:buChar char="o"/>
            </a:pPr>
            <a:r>
              <a:rPr lang="en-US" sz="1600" dirty="0" smtClean="0">
                <a:solidFill>
                  <a:srgbClr val="000000"/>
                </a:solidFill>
              </a:rPr>
              <a:t>If gaps exist, it is time to reframe your brand’s strategy.</a:t>
            </a:r>
          </a:p>
          <a:p>
            <a:pPr marL="381000" indent="-381000">
              <a:spcBef>
                <a:spcPct val="50000"/>
              </a:spcBef>
            </a:pPr>
            <a:r>
              <a:rPr lang="en-US" sz="1600" dirty="0" smtClean="0">
                <a:solidFill>
                  <a:srgbClr val="000000"/>
                </a:solidFill>
              </a:rPr>
              <a:t>Are gaps based on long term trends or are they reactive?</a:t>
            </a:r>
          </a:p>
          <a:p>
            <a:endParaRPr lang="en-CA"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60648"/>
            <a:ext cx="8229600" cy="720080"/>
          </a:xfrm>
        </p:spPr>
        <p:txBody>
          <a:bodyPr>
            <a:noAutofit/>
          </a:bodyPr>
          <a:lstStyle/>
          <a:p>
            <a:r>
              <a:rPr lang="en-US" sz="3200" b="1" dirty="0" smtClean="0"/>
              <a:t>Build the Plan</a:t>
            </a:r>
            <a:r>
              <a:rPr lang="en-US" sz="3200" dirty="0" smtClean="0"/>
              <a:t/>
            </a:r>
            <a:br>
              <a:rPr lang="en-US" sz="3200" dirty="0" smtClean="0"/>
            </a:br>
            <a:r>
              <a:rPr lang="en-US" sz="2400" dirty="0" smtClean="0"/>
              <a:t>Strategies vs. Tactics</a:t>
            </a:r>
            <a:endParaRPr lang="en-CA" sz="2400" dirty="0"/>
          </a:p>
        </p:txBody>
      </p:sp>
      <p:sp>
        <p:nvSpPr>
          <p:cNvPr id="3" name="Content Placeholder 2"/>
          <p:cNvSpPr>
            <a:spLocks noGrp="1"/>
          </p:cNvSpPr>
          <p:nvPr>
            <p:ph idx="1"/>
          </p:nvPr>
        </p:nvSpPr>
        <p:spPr>
          <a:xfrm>
            <a:off x="179512" y="1412776"/>
            <a:ext cx="8229600" cy="4525963"/>
          </a:xfrm>
        </p:spPr>
        <p:txBody>
          <a:bodyPr>
            <a:normAutofit/>
          </a:bodyPr>
          <a:lstStyle/>
          <a:p>
            <a:r>
              <a:rPr lang="en-US" sz="1600" dirty="0" smtClean="0"/>
              <a:t>Often teams require clarification in strategic planning with the definition of strategies vs. tactics.</a:t>
            </a:r>
          </a:p>
          <a:p>
            <a:r>
              <a:rPr lang="en-US" sz="1600" dirty="0" smtClean="0"/>
              <a:t>Strategies </a:t>
            </a:r>
            <a:r>
              <a:rPr lang="en-US" sz="1600" dirty="0"/>
              <a:t>are the ‘road maps’ developed in strategic planning - they are the guide or the road map to achieve your objectives. </a:t>
            </a:r>
            <a:endParaRPr lang="en-US" sz="1600" dirty="0" smtClean="0"/>
          </a:p>
          <a:p>
            <a:r>
              <a:rPr lang="en-US" sz="1600" dirty="0" smtClean="0"/>
              <a:t>Strategies </a:t>
            </a:r>
            <a:r>
              <a:rPr lang="en-US" sz="1600" dirty="0"/>
              <a:t>are distinct from tactics in that strategies are the ‘</a:t>
            </a:r>
            <a:r>
              <a:rPr lang="en-US" sz="1600" b="1" dirty="0"/>
              <a:t>what’ </a:t>
            </a:r>
            <a:r>
              <a:rPr lang="en-US" sz="1600" dirty="0"/>
              <a:t>and tactics are the </a:t>
            </a:r>
            <a:r>
              <a:rPr lang="en-US" sz="1600" b="1" dirty="0"/>
              <a:t>‘how’. </a:t>
            </a:r>
            <a:endParaRPr lang="en-US" sz="1600" b="1" dirty="0" smtClean="0"/>
          </a:p>
          <a:p>
            <a:r>
              <a:rPr lang="en-US" sz="1600" dirty="0" smtClean="0"/>
              <a:t>The </a:t>
            </a:r>
            <a:r>
              <a:rPr lang="en-US" sz="1600" dirty="0"/>
              <a:t>tactics (action plans) are the </a:t>
            </a:r>
            <a:r>
              <a:rPr lang="en-US" sz="1600" dirty="0" smtClean="0"/>
              <a:t>details that address how </a:t>
            </a:r>
            <a:r>
              <a:rPr lang="en-US" sz="1600" dirty="0"/>
              <a:t>to make progress along each identified ‘road map’ toward the destination of your accompanying ‘objective’</a:t>
            </a:r>
            <a:r>
              <a:rPr lang="en-US" sz="1600" dirty="0" smtClean="0"/>
              <a:t>.</a:t>
            </a:r>
          </a:p>
          <a:p>
            <a:r>
              <a:rPr lang="en-US" sz="1600" dirty="0" smtClean="0"/>
              <a:t>The tactics provide input to the measurement framework.</a:t>
            </a:r>
            <a:endParaRPr lang="en-CA" sz="1600"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60648"/>
            <a:ext cx="8229600" cy="720080"/>
          </a:xfrm>
        </p:spPr>
        <p:txBody>
          <a:bodyPr>
            <a:noAutofit/>
          </a:bodyPr>
          <a:lstStyle/>
          <a:p>
            <a:r>
              <a:rPr lang="en-US" sz="3200" b="1" dirty="0" smtClean="0"/>
              <a:t>Build the Plan</a:t>
            </a:r>
            <a:r>
              <a:rPr lang="en-US" sz="3200" dirty="0" smtClean="0"/>
              <a:t/>
            </a:r>
            <a:br>
              <a:rPr lang="en-US" sz="3200" dirty="0" smtClean="0"/>
            </a:br>
            <a:r>
              <a:rPr lang="en-US" sz="2400" dirty="0" smtClean="0"/>
              <a:t>Identify Action Plans Linked to Key Strategies</a:t>
            </a:r>
            <a:endParaRPr lang="en-CA" sz="2400" dirty="0"/>
          </a:p>
        </p:txBody>
      </p:sp>
      <p:sp>
        <p:nvSpPr>
          <p:cNvPr id="3" name="Content Placeholder 2"/>
          <p:cNvSpPr>
            <a:spLocks noGrp="1"/>
          </p:cNvSpPr>
          <p:nvPr>
            <p:ph idx="1"/>
          </p:nvPr>
        </p:nvSpPr>
        <p:spPr>
          <a:xfrm>
            <a:off x="179512" y="1412776"/>
            <a:ext cx="8229600" cy="4525963"/>
          </a:xfrm>
        </p:spPr>
        <p:txBody>
          <a:bodyPr/>
          <a:lstStyle/>
          <a:p>
            <a:pPr marL="381000" indent="-381000">
              <a:spcBef>
                <a:spcPct val="50000"/>
              </a:spcBef>
            </a:pPr>
            <a:r>
              <a:rPr lang="en-US" sz="1600" dirty="0" smtClean="0">
                <a:solidFill>
                  <a:srgbClr val="000000"/>
                </a:solidFill>
              </a:rPr>
              <a:t>If there aren’t any key gaps that come from the situation assessment:</a:t>
            </a:r>
          </a:p>
          <a:p>
            <a:pPr marL="838200" lvl="1" indent="-381000">
              <a:spcBef>
                <a:spcPct val="50000"/>
              </a:spcBef>
              <a:buFont typeface="Courier New" pitchFamily="49" charset="0"/>
              <a:buChar char="o"/>
            </a:pPr>
            <a:r>
              <a:rPr lang="en-US" sz="1600" dirty="0" smtClean="0">
                <a:solidFill>
                  <a:srgbClr val="000000"/>
                </a:solidFill>
              </a:rPr>
              <a:t>Review your business strategies for alignment with organization.</a:t>
            </a:r>
          </a:p>
          <a:p>
            <a:pPr marL="838200" lvl="1" indent="-381000">
              <a:spcBef>
                <a:spcPct val="50000"/>
              </a:spcBef>
              <a:buFont typeface="Courier New" pitchFamily="49" charset="0"/>
              <a:buChar char="o"/>
            </a:pPr>
            <a:r>
              <a:rPr lang="en-US" sz="1600" dirty="0" smtClean="0">
                <a:solidFill>
                  <a:srgbClr val="000000"/>
                </a:solidFill>
              </a:rPr>
              <a:t>Are you missing opportunities (defining too narrowly)?</a:t>
            </a:r>
          </a:p>
          <a:p>
            <a:pPr marL="285750" indent="-285750">
              <a:spcBef>
                <a:spcPct val="50000"/>
              </a:spcBef>
            </a:pPr>
            <a:r>
              <a:rPr lang="en-US" sz="1600" dirty="0" smtClean="0"/>
              <a:t>Distill and prioritize key issues/opportunities from current situation assessment.</a:t>
            </a:r>
          </a:p>
          <a:p>
            <a:pPr marL="285750" indent="-285750">
              <a:spcBef>
                <a:spcPct val="50000"/>
              </a:spcBef>
            </a:pPr>
            <a:r>
              <a:rPr lang="en-US" sz="1600" dirty="0" smtClean="0"/>
              <a:t>Develop plan to address issues / take advantage of opportunities.</a:t>
            </a:r>
          </a:p>
          <a:p>
            <a:pPr lvl="1">
              <a:spcBef>
                <a:spcPct val="50000"/>
              </a:spcBef>
              <a:buFont typeface="Courier New" pitchFamily="49" charset="0"/>
              <a:buChar char="o"/>
            </a:pPr>
            <a:r>
              <a:rPr lang="en-US" sz="1600" dirty="0" smtClean="0"/>
              <a:t>Identify timelines, milestones, and action owners.</a:t>
            </a:r>
          </a:p>
          <a:p>
            <a:pPr lvl="1">
              <a:spcBef>
                <a:spcPct val="50000"/>
              </a:spcBef>
              <a:buFont typeface="Courier New" pitchFamily="49" charset="0"/>
              <a:buChar char="o"/>
            </a:pPr>
            <a:r>
              <a:rPr lang="en-US" sz="1600" dirty="0" smtClean="0"/>
              <a:t>E.g. distribution is an area of opportunity and will now be tracked (refer to Measures of Success section of this toolkit for recommended timing).</a:t>
            </a:r>
          </a:p>
          <a:p>
            <a:pPr lvl="1">
              <a:spcBef>
                <a:spcPct val="50000"/>
              </a:spcBef>
              <a:buFont typeface="Courier New" pitchFamily="49" charset="0"/>
              <a:buChar char="o"/>
            </a:pPr>
            <a:r>
              <a:rPr lang="en-US" sz="1600" dirty="0" smtClean="0"/>
              <a:t>E.g. brand is now perceived as….</a:t>
            </a:r>
          </a:p>
          <a:p>
            <a:pPr>
              <a:buNone/>
            </a:pPr>
            <a:endParaRPr lang="en-CA" dirty="0"/>
          </a:p>
        </p:txBody>
      </p:sp>
    </p:spTree>
    <p:extLst>
      <p:ext uri="{BB962C8B-B14F-4D97-AF65-F5344CB8AC3E}">
        <p14:creationId xmlns:p14="http://schemas.microsoft.com/office/powerpoint/2010/main" val="184149795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4664"/>
            <a:ext cx="8229600" cy="720080"/>
          </a:xfrm>
        </p:spPr>
        <p:txBody>
          <a:bodyPr>
            <a:normAutofit/>
          </a:bodyPr>
          <a:lstStyle/>
          <a:p>
            <a:r>
              <a:rPr lang="en-US" sz="3200" b="1" dirty="0" smtClean="0"/>
              <a:t>Measurement Framework</a:t>
            </a:r>
            <a:endParaRPr lang="en-CA" sz="3200" b="1" dirty="0"/>
          </a:p>
        </p:txBody>
      </p:sp>
      <p:sp>
        <p:nvSpPr>
          <p:cNvPr id="3" name="Content Placeholder 2"/>
          <p:cNvSpPr>
            <a:spLocks noGrp="1"/>
          </p:cNvSpPr>
          <p:nvPr>
            <p:ph idx="1"/>
          </p:nvPr>
        </p:nvSpPr>
        <p:spPr>
          <a:xfrm>
            <a:off x="179512" y="1412776"/>
            <a:ext cx="8229600" cy="4525963"/>
          </a:xfrm>
        </p:spPr>
        <p:txBody>
          <a:bodyPr>
            <a:normAutofit fontScale="47500" lnSpcReduction="20000"/>
          </a:bodyPr>
          <a:lstStyle/>
          <a:p>
            <a:pPr marL="0" indent="0">
              <a:buNone/>
            </a:pPr>
            <a:r>
              <a:rPr lang="en-US" sz="3400" dirty="0" smtClean="0"/>
              <a:t>Beyond the traditional key metrics for your industry category, a robust framework will identify both the rational and emotional drivers in the category that help connect the brand to consumer.  </a:t>
            </a:r>
          </a:p>
          <a:p>
            <a:endParaRPr lang="en-US" sz="3400" dirty="0" smtClean="0"/>
          </a:p>
          <a:p>
            <a:pPr>
              <a:buNone/>
            </a:pPr>
            <a:r>
              <a:rPr lang="en-US" sz="3400" b="1" dirty="0" smtClean="0"/>
              <a:t>Rational factors fall into two broad segments:</a:t>
            </a:r>
            <a:endParaRPr lang="en-US" sz="3400" dirty="0" smtClean="0"/>
          </a:p>
          <a:p>
            <a:endParaRPr lang="en-US" sz="3400" b="1" dirty="0" smtClean="0"/>
          </a:p>
          <a:p>
            <a:pPr marL="358775" indent="-185738"/>
            <a:r>
              <a:rPr lang="en-US" sz="3400" i="1" dirty="0" smtClean="0"/>
              <a:t>Functional properties </a:t>
            </a:r>
            <a:r>
              <a:rPr lang="en-US" sz="3400" dirty="0" smtClean="0"/>
              <a:t>of the brand such as usage benefits, price, packaging, ease of use, convenience, taste/texture.</a:t>
            </a:r>
          </a:p>
          <a:p>
            <a:pPr marL="358775" indent="-185738"/>
            <a:r>
              <a:rPr lang="en-US" sz="3400" i="1" dirty="0" smtClean="0"/>
              <a:t>Brand image properties </a:t>
            </a:r>
            <a:r>
              <a:rPr lang="en-US" sz="3400" dirty="0" smtClean="0"/>
              <a:t>are those that represent what the brand stands for, such as environmental awareness, knowledgeable, trustworthy, traditional, prestigious.</a:t>
            </a:r>
          </a:p>
          <a:p>
            <a:endParaRPr lang="en-US" sz="3400" dirty="0" smtClean="0"/>
          </a:p>
          <a:p>
            <a:pPr>
              <a:buNone/>
            </a:pPr>
            <a:r>
              <a:rPr lang="en-US" sz="3400" b="1" dirty="0" smtClean="0"/>
              <a:t>Emotional elements also fall into two segments:</a:t>
            </a:r>
          </a:p>
          <a:p>
            <a:endParaRPr lang="en-US" sz="3400" b="1" dirty="0" smtClean="0"/>
          </a:p>
          <a:p>
            <a:pPr marL="358775" indent="-185738"/>
            <a:r>
              <a:rPr lang="en-US" sz="3400" i="1" dirty="0" smtClean="0"/>
              <a:t>Emotional needs </a:t>
            </a:r>
            <a:r>
              <a:rPr lang="en-US" sz="3400" dirty="0" smtClean="0"/>
              <a:t>that capture how the brand makes the consumer feel, such as comforted, excited, welcomed, energized, in charge.</a:t>
            </a:r>
          </a:p>
          <a:p>
            <a:pPr marL="358775" indent="-185738"/>
            <a:r>
              <a:rPr lang="en-US" sz="3400" i="1" dirty="0" smtClean="0"/>
              <a:t>Personality attributes </a:t>
            </a:r>
            <a:r>
              <a:rPr lang="en-US" sz="3400" dirty="0" smtClean="0"/>
              <a:t>that address the brand character, and represent what the brand says about the consumer;  for example, smart, friendly, cheerful, successful.</a:t>
            </a:r>
          </a:p>
          <a:p>
            <a:pPr>
              <a:buNone/>
            </a:pPr>
            <a:endParaRPr lang="en-CA"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4664"/>
            <a:ext cx="8229600" cy="720080"/>
          </a:xfrm>
        </p:spPr>
        <p:txBody>
          <a:bodyPr>
            <a:normAutofit/>
          </a:bodyPr>
          <a:lstStyle/>
          <a:p>
            <a:r>
              <a:rPr lang="en-US" sz="3200" b="1" dirty="0" smtClean="0"/>
              <a:t>Measurement Framework</a:t>
            </a:r>
            <a:endParaRPr lang="en-CA" sz="3200" b="1" dirty="0"/>
          </a:p>
        </p:txBody>
      </p:sp>
      <p:sp>
        <p:nvSpPr>
          <p:cNvPr id="3" name="Content Placeholder 2"/>
          <p:cNvSpPr>
            <a:spLocks noGrp="1"/>
          </p:cNvSpPr>
          <p:nvPr>
            <p:ph idx="1"/>
          </p:nvPr>
        </p:nvSpPr>
        <p:spPr>
          <a:xfrm>
            <a:off x="179512" y="1412776"/>
            <a:ext cx="8640960" cy="4525963"/>
          </a:xfrm>
        </p:spPr>
        <p:txBody>
          <a:bodyPr>
            <a:normAutofit/>
          </a:bodyPr>
          <a:lstStyle/>
          <a:p>
            <a:pPr>
              <a:spcBef>
                <a:spcPts val="960"/>
              </a:spcBef>
            </a:pPr>
            <a:r>
              <a:rPr lang="en-US" sz="1600" dirty="0" smtClean="0"/>
              <a:t>Using these elements as a starting point, a modeling system can be utilized to determine key drivers of equity in the category, and those that are specific to your brand.</a:t>
            </a:r>
            <a:endParaRPr lang="en-CA" sz="1600" dirty="0" smtClean="0"/>
          </a:p>
          <a:p>
            <a:pPr>
              <a:spcBef>
                <a:spcPts val="960"/>
              </a:spcBef>
            </a:pPr>
            <a:r>
              <a:rPr lang="en-US" sz="1600" dirty="0" smtClean="0"/>
              <a:t>An ongoing review of all brand marketing materials at all customer touch points (media, in-store, on-line) will help ensure that they align with overall strategic goals for the brand and the key drivers identified. </a:t>
            </a:r>
            <a:endParaRPr lang="en-CA" sz="1600" dirty="0" smtClean="0"/>
          </a:p>
          <a:p>
            <a:pPr>
              <a:spcBef>
                <a:spcPts val="960"/>
              </a:spcBef>
            </a:pPr>
            <a:r>
              <a:rPr lang="en-US" sz="1600" dirty="0" smtClean="0"/>
              <a:t>Once key drivers are identified for your brand, they become the key metrics for future measurement </a:t>
            </a:r>
            <a:r>
              <a:rPr lang="en-US" sz="1600" i="1" dirty="0" smtClean="0"/>
              <a:t>along with traditional key metrics for the category</a:t>
            </a:r>
            <a:r>
              <a:rPr lang="en-US" sz="1600" dirty="0" smtClean="0"/>
              <a:t>. Typical tangible key metrics might be awareness, distribution and sales, while key brand equity drivers are less tangible as they are measured through attitudes. Key brand drivers might include: refreshing, knowledgeable, trustworthy, etc.   </a:t>
            </a:r>
            <a:endParaRPr lang="en-CA" sz="1600" dirty="0" smtClean="0"/>
          </a:p>
          <a:p>
            <a:pPr>
              <a:spcBef>
                <a:spcPts val="960"/>
              </a:spcBef>
            </a:pPr>
            <a:r>
              <a:rPr lang="en-US" sz="1600" dirty="0" smtClean="0"/>
              <a:t>Measurement should always be within the context of your competitive set to determine your ongoing position in the marketplace. You need to keep tracking given the rapid pace of change in most industries, as well as the fact your consumers evaluate you in the context of the competition when choosing your brand over another. </a:t>
            </a:r>
            <a:endParaRPr lang="en-CA" sz="1600" dirty="0" smtClean="0"/>
          </a:p>
          <a:p>
            <a:pPr>
              <a:buNone/>
            </a:pPr>
            <a:endParaRPr lang="en-CA"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60648"/>
            <a:ext cx="8229600" cy="936104"/>
          </a:xfrm>
        </p:spPr>
        <p:txBody>
          <a:bodyPr>
            <a:noAutofit/>
          </a:bodyPr>
          <a:lstStyle/>
          <a:p>
            <a:r>
              <a:rPr lang="en-US" sz="3200" b="1" dirty="0" smtClean="0"/>
              <a:t>Measurement Framework</a:t>
            </a:r>
            <a:r>
              <a:rPr lang="en-US" sz="3200" dirty="0" smtClean="0"/>
              <a:t/>
            </a:r>
            <a:br>
              <a:rPr lang="en-US" sz="3200" dirty="0" smtClean="0"/>
            </a:br>
            <a:r>
              <a:rPr lang="en-US" sz="2400" dirty="0" smtClean="0"/>
              <a:t>Frequency of Measure</a:t>
            </a:r>
            <a:endParaRPr lang="en-CA" sz="2400" dirty="0"/>
          </a:p>
        </p:txBody>
      </p:sp>
      <p:graphicFrame>
        <p:nvGraphicFramePr>
          <p:cNvPr id="4" name="Content Placeholder 4"/>
          <p:cNvGraphicFramePr>
            <a:graphicFrameLocks noGrp="1"/>
          </p:cNvGraphicFramePr>
          <p:nvPr>
            <p:ph idx="1"/>
            <p:extLst>
              <p:ext uri="{D42A27DB-BD31-4B8C-83A1-F6EECF244321}">
                <p14:modId xmlns:p14="http://schemas.microsoft.com/office/powerpoint/2010/main" val="2887632992"/>
              </p:ext>
            </p:extLst>
          </p:nvPr>
        </p:nvGraphicFramePr>
        <p:xfrm>
          <a:off x="179512" y="1412776"/>
          <a:ext cx="8610600" cy="3967480"/>
        </p:xfrm>
        <a:graphic>
          <a:graphicData uri="http://schemas.openxmlformats.org/drawingml/2006/table">
            <a:tbl>
              <a:tblPr firstRow="1" bandRow="1">
                <a:tableStyleId>{073A0DAA-6AF3-43AB-8588-CEC1D06C72B9}</a:tableStyleId>
              </a:tblPr>
              <a:tblGrid>
                <a:gridCol w="5029200"/>
                <a:gridCol w="3581400"/>
              </a:tblGrid>
              <a:tr h="370840">
                <a:tc>
                  <a:txBody>
                    <a:bodyPr/>
                    <a:lstStyle/>
                    <a:p>
                      <a:r>
                        <a:rPr lang="en-US" dirty="0" smtClean="0"/>
                        <a:t>Measure of Success</a:t>
                      </a:r>
                      <a:endParaRPr lang="en-US" dirty="0"/>
                    </a:p>
                  </a:txBody>
                  <a:tcPr/>
                </a:tc>
                <a:tc>
                  <a:txBody>
                    <a:bodyPr/>
                    <a:lstStyle/>
                    <a:p>
                      <a:r>
                        <a:rPr lang="en-US" dirty="0" smtClean="0"/>
                        <a:t>Frequency of Measure</a:t>
                      </a:r>
                      <a:endParaRPr lang="en-US" dirty="0"/>
                    </a:p>
                  </a:txBody>
                  <a:tcPr/>
                </a:tc>
              </a:tr>
              <a:tr h="370840">
                <a:tc>
                  <a:txBody>
                    <a:bodyPr/>
                    <a:lstStyle/>
                    <a:p>
                      <a:r>
                        <a:rPr lang="en-US" sz="1600" u="sng" dirty="0" smtClean="0">
                          <a:solidFill>
                            <a:srgbClr val="000000"/>
                          </a:solidFill>
                          <a:latin typeface="Arial" pitchFamily="34" charset="0"/>
                          <a:cs typeface="Arial" pitchFamily="34" charset="0"/>
                        </a:rPr>
                        <a:t>Business Performance Measures:</a:t>
                      </a:r>
                    </a:p>
                    <a:p>
                      <a:r>
                        <a:rPr lang="en-US" sz="1600" dirty="0" smtClean="0">
                          <a:solidFill>
                            <a:srgbClr val="000000"/>
                          </a:solidFill>
                          <a:latin typeface="Arial" pitchFamily="34" charset="0"/>
                          <a:cs typeface="Arial" pitchFamily="34" charset="0"/>
                        </a:rPr>
                        <a:t>Market Share</a:t>
                      </a:r>
                    </a:p>
                    <a:p>
                      <a:r>
                        <a:rPr lang="en-US" sz="1600" dirty="0" smtClean="0">
                          <a:solidFill>
                            <a:srgbClr val="000000"/>
                          </a:solidFill>
                          <a:latin typeface="Arial" pitchFamily="34" charset="0"/>
                          <a:cs typeface="Arial" pitchFamily="34" charset="0"/>
                        </a:rPr>
                        <a:t>Revenue</a:t>
                      </a:r>
                    </a:p>
                    <a:p>
                      <a:r>
                        <a:rPr lang="en-US" sz="1600" dirty="0" smtClean="0">
                          <a:solidFill>
                            <a:srgbClr val="000000"/>
                          </a:solidFill>
                          <a:latin typeface="Arial" pitchFamily="34" charset="0"/>
                          <a:cs typeface="Arial" pitchFamily="34" charset="0"/>
                        </a:rPr>
                        <a:t>Margin/Profit</a:t>
                      </a:r>
                    </a:p>
                    <a:p>
                      <a:r>
                        <a:rPr lang="en-US" sz="1600" dirty="0" smtClean="0">
                          <a:solidFill>
                            <a:srgbClr val="000000"/>
                          </a:solidFill>
                          <a:latin typeface="Arial" pitchFamily="34" charset="0"/>
                          <a:cs typeface="Arial" pitchFamily="34" charset="0"/>
                        </a:rPr>
                        <a:t>Employee Engagement</a:t>
                      </a:r>
                    </a:p>
                    <a:p>
                      <a:r>
                        <a:rPr lang="en-US" sz="1600" baseline="0" dirty="0" smtClean="0">
                          <a:solidFill>
                            <a:srgbClr val="000000"/>
                          </a:solidFill>
                          <a:latin typeface="Arial" pitchFamily="34" charset="0"/>
                          <a:cs typeface="Arial" pitchFamily="34" charset="0"/>
                        </a:rPr>
                        <a:t>Awareness</a:t>
                      </a:r>
                    </a:p>
                    <a:p>
                      <a:r>
                        <a:rPr lang="en-US" sz="1600" baseline="0" dirty="0" smtClean="0">
                          <a:solidFill>
                            <a:srgbClr val="000000"/>
                          </a:solidFill>
                          <a:latin typeface="Arial" pitchFamily="34" charset="0"/>
                          <a:cs typeface="Arial" pitchFamily="34" charset="0"/>
                        </a:rPr>
                        <a:t>Distribution</a:t>
                      </a:r>
                      <a:endParaRPr lang="en-US" sz="1600" dirty="0">
                        <a:solidFill>
                          <a:srgbClr val="000000"/>
                        </a:solidFill>
                        <a:latin typeface="Arial" pitchFamily="34" charset="0"/>
                        <a:cs typeface="Arial" pitchFamily="34" charset="0"/>
                      </a:endParaRPr>
                    </a:p>
                  </a:txBody>
                  <a:tcPr/>
                </a:tc>
                <a:tc>
                  <a:txBody>
                    <a:bodyPr/>
                    <a:lstStyle/>
                    <a:p>
                      <a:endParaRPr lang="en-US" sz="1600" dirty="0" smtClean="0">
                        <a:solidFill>
                          <a:srgbClr val="000000"/>
                        </a:solidFill>
                        <a:latin typeface="Arial" pitchFamily="34" charset="0"/>
                        <a:cs typeface="Arial" pitchFamily="34" charset="0"/>
                      </a:endParaRPr>
                    </a:p>
                    <a:p>
                      <a:r>
                        <a:rPr lang="en-US" sz="1600" dirty="0" smtClean="0">
                          <a:solidFill>
                            <a:srgbClr val="000000"/>
                          </a:solidFill>
                          <a:latin typeface="Arial" pitchFamily="34" charset="0"/>
                          <a:cs typeface="Arial" pitchFamily="34" charset="0"/>
                        </a:rPr>
                        <a:t>Monthly/Quarterly/Annually</a:t>
                      </a:r>
                    </a:p>
                    <a:p>
                      <a:r>
                        <a:rPr lang="en-US" sz="1600" dirty="0" smtClean="0">
                          <a:solidFill>
                            <a:srgbClr val="000000"/>
                          </a:solidFill>
                          <a:latin typeface="Arial" pitchFamily="34" charset="0"/>
                          <a:cs typeface="Arial" pitchFamily="34" charset="0"/>
                        </a:rPr>
                        <a:t>Monthly/Quarterly/Annually</a:t>
                      </a:r>
                    </a:p>
                    <a:p>
                      <a:r>
                        <a:rPr lang="en-US" sz="1600" dirty="0" smtClean="0">
                          <a:solidFill>
                            <a:srgbClr val="000000"/>
                          </a:solidFill>
                          <a:latin typeface="Arial" pitchFamily="34" charset="0"/>
                          <a:cs typeface="Arial" pitchFamily="34" charset="0"/>
                        </a:rPr>
                        <a:t>Quarterly/Annually</a:t>
                      </a:r>
                    </a:p>
                    <a:p>
                      <a:r>
                        <a:rPr lang="en-US" sz="1600" dirty="0" smtClean="0">
                          <a:solidFill>
                            <a:srgbClr val="000000"/>
                          </a:solidFill>
                          <a:latin typeface="Arial" pitchFamily="34" charset="0"/>
                          <a:cs typeface="Arial" pitchFamily="34" charset="0"/>
                        </a:rPr>
                        <a:t>Annually</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rgbClr val="000000"/>
                          </a:solidFill>
                          <a:latin typeface="Arial" pitchFamily="34" charset="0"/>
                          <a:cs typeface="Arial" pitchFamily="34" charset="0"/>
                        </a:rPr>
                        <a:t>Monthly/Quarterly/Annually</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rgbClr val="000000"/>
                          </a:solidFill>
                          <a:latin typeface="Arial" pitchFamily="34" charset="0"/>
                          <a:cs typeface="Arial" pitchFamily="34" charset="0"/>
                        </a:rPr>
                        <a:t>Monthly/Quarterly/Annually</a:t>
                      </a:r>
                    </a:p>
                  </a:txBody>
                  <a:tcPr/>
                </a:tc>
              </a:tr>
              <a:tr h="370840">
                <a:tc>
                  <a:txBody>
                    <a:bodyPr/>
                    <a:lstStyle/>
                    <a:p>
                      <a:r>
                        <a:rPr lang="en-US" sz="1600" u="sng" dirty="0" smtClean="0">
                          <a:solidFill>
                            <a:schemeClr val="tx1"/>
                          </a:solidFill>
                          <a:latin typeface="Arial" pitchFamily="34" charset="0"/>
                          <a:cs typeface="Arial" pitchFamily="34" charset="0"/>
                        </a:rPr>
                        <a:t>Brand Equity</a:t>
                      </a:r>
                      <a:r>
                        <a:rPr lang="en-US" sz="1600" u="sng" baseline="0" dirty="0" smtClean="0">
                          <a:solidFill>
                            <a:schemeClr val="tx1"/>
                          </a:solidFill>
                          <a:latin typeface="Arial" pitchFamily="34" charset="0"/>
                          <a:cs typeface="Arial" pitchFamily="34" charset="0"/>
                        </a:rPr>
                        <a:t> Measures:</a:t>
                      </a:r>
                    </a:p>
                    <a:p>
                      <a:r>
                        <a:rPr lang="en-US" sz="1600" baseline="0" dirty="0" smtClean="0">
                          <a:solidFill>
                            <a:schemeClr val="tx1"/>
                          </a:solidFill>
                          <a:latin typeface="Arial" pitchFamily="34" charset="0"/>
                          <a:cs typeface="Arial" pitchFamily="34" charset="0"/>
                        </a:rPr>
                        <a:t>Functional </a:t>
                      </a:r>
                    </a:p>
                    <a:p>
                      <a:r>
                        <a:rPr lang="en-US" sz="1600" baseline="0" dirty="0" smtClean="0">
                          <a:solidFill>
                            <a:schemeClr val="tx1"/>
                          </a:solidFill>
                          <a:latin typeface="Arial" pitchFamily="34" charset="0"/>
                          <a:cs typeface="Arial" pitchFamily="34" charset="0"/>
                        </a:rPr>
                        <a:t>Brand Image </a:t>
                      </a:r>
                    </a:p>
                    <a:p>
                      <a:r>
                        <a:rPr lang="en-US" sz="1600" baseline="0" dirty="0" smtClean="0">
                          <a:solidFill>
                            <a:schemeClr val="tx1"/>
                          </a:solidFill>
                          <a:latin typeface="Arial" pitchFamily="34" charset="0"/>
                          <a:cs typeface="Arial" pitchFamily="34" charset="0"/>
                        </a:rPr>
                        <a:t>Emotional needs</a:t>
                      </a:r>
                    </a:p>
                    <a:p>
                      <a:r>
                        <a:rPr lang="en-US" sz="1600" baseline="0" dirty="0" smtClean="0">
                          <a:solidFill>
                            <a:schemeClr val="tx1"/>
                          </a:solidFill>
                          <a:latin typeface="Arial" pitchFamily="34" charset="0"/>
                          <a:cs typeface="Arial" pitchFamily="34" charset="0"/>
                        </a:rPr>
                        <a:t>Personality</a:t>
                      </a:r>
                    </a:p>
                    <a:p>
                      <a:r>
                        <a:rPr lang="en-US" sz="1600" baseline="0" dirty="0" smtClean="0">
                          <a:solidFill>
                            <a:schemeClr val="tx1"/>
                          </a:solidFill>
                          <a:latin typeface="Arial" pitchFamily="34" charset="0"/>
                          <a:cs typeface="Arial" pitchFamily="34" charset="0"/>
                        </a:rPr>
                        <a:t>Loyalty</a:t>
                      </a:r>
                    </a:p>
                    <a:p>
                      <a:r>
                        <a:rPr lang="en-US" sz="1600" baseline="0" dirty="0" smtClean="0">
                          <a:solidFill>
                            <a:schemeClr val="tx1"/>
                          </a:solidFill>
                          <a:latin typeface="Arial" pitchFamily="34" charset="0"/>
                          <a:cs typeface="Arial" pitchFamily="34" charset="0"/>
                        </a:rPr>
                        <a:t>Pricing </a:t>
                      </a:r>
                      <a:endParaRPr lang="en-US" sz="1600" dirty="0">
                        <a:solidFill>
                          <a:schemeClr val="tx1"/>
                        </a:solidFill>
                        <a:latin typeface="Arial" pitchFamily="34" charset="0"/>
                        <a:cs typeface="Arial" pitchFamily="34" charset="0"/>
                      </a:endParaRPr>
                    </a:p>
                  </a:txBody>
                  <a:tcPr/>
                </a:tc>
                <a:tc>
                  <a:txBody>
                    <a:bodyPr/>
                    <a:lstStyle/>
                    <a:p>
                      <a:endParaRPr lang="en-US" sz="1600" dirty="0" smtClean="0">
                        <a:solidFill>
                          <a:schemeClr val="tx1"/>
                        </a:solidFill>
                        <a:latin typeface="Arial" pitchFamily="34" charset="0"/>
                        <a:cs typeface="Arial" pitchFamily="34" charset="0"/>
                      </a:endParaRPr>
                    </a:p>
                    <a:p>
                      <a:r>
                        <a:rPr lang="en-US" sz="1600" dirty="0" smtClean="0">
                          <a:solidFill>
                            <a:schemeClr val="tx1"/>
                          </a:solidFill>
                          <a:latin typeface="Arial" pitchFamily="34" charset="0"/>
                          <a:cs typeface="Arial" pitchFamily="34" charset="0"/>
                        </a:rPr>
                        <a:t>Quarterly/Annually</a:t>
                      </a:r>
                    </a:p>
                    <a:p>
                      <a:r>
                        <a:rPr lang="en-US" sz="1600" dirty="0" smtClean="0">
                          <a:solidFill>
                            <a:schemeClr val="tx1"/>
                          </a:solidFill>
                          <a:latin typeface="Arial" pitchFamily="34" charset="0"/>
                          <a:cs typeface="Arial" pitchFamily="34" charset="0"/>
                        </a:rPr>
                        <a:t>Annually</a:t>
                      </a:r>
                    </a:p>
                    <a:p>
                      <a:r>
                        <a:rPr lang="en-US" sz="1600" dirty="0" smtClean="0">
                          <a:solidFill>
                            <a:schemeClr val="tx1"/>
                          </a:solidFill>
                          <a:latin typeface="Arial" pitchFamily="34" charset="0"/>
                          <a:cs typeface="Arial" pitchFamily="34" charset="0"/>
                        </a:rPr>
                        <a:t>Annually</a:t>
                      </a:r>
                    </a:p>
                    <a:p>
                      <a:r>
                        <a:rPr lang="en-US" sz="1600" dirty="0" smtClean="0">
                          <a:solidFill>
                            <a:schemeClr val="tx1"/>
                          </a:solidFill>
                          <a:latin typeface="Arial" pitchFamily="34" charset="0"/>
                          <a:cs typeface="Arial" pitchFamily="34" charset="0"/>
                        </a:rPr>
                        <a:t>Annually</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solidFill>
                          <a:latin typeface="Arial" pitchFamily="34" charset="0"/>
                          <a:cs typeface="Arial" pitchFamily="34" charset="0"/>
                        </a:rPr>
                        <a:t>Quarterly/Annually</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solidFill>
                          <a:latin typeface="Arial" pitchFamily="34" charset="0"/>
                          <a:cs typeface="Arial" pitchFamily="34" charset="0"/>
                        </a:rPr>
                        <a:t>Monthly/Quarterly/Annually</a:t>
                      </a:r>
                    </a:p>
                  </a:txBody>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04664"/>
            <a:ext cx="7086600" cy="541174"/>
          </a:xfrm>
        </p:spPr>
        <p:txBody>
          <a:bodyPr>
            <a:normAutofit fontScale="90000"/>
          </a:bodyPr>
          <a:lstStyle/>
          <a:p>
            <a:r>
              <a:rPr lang="en-US" sz="3200" b="1" dirty="0" smtClean="0">
                <a:latin typeface="Arial" pitchFamily="34" charset="0"/>
                <a:cs typeface="Arial" pitchFamily="34" charset="0"/>
              </a:rPr>
              <a:t>Practical Application </a:t>
            </a:r>
            <a:r>
              <a:rPr lang="en-US" sz="3200" dirty="0" smtClean="0">
                <a:latin typeface="Arial" pitchFamily="34" charset="0"/>
                <a:cs typeface="Arial" pitchFamily="34" charset="0"/>
              </a:rPr>
              <a:t>(Example)</a:t>
            </a:r>
            <a:endParaRPr lang="en-US" sz="3200" dirty="0">
              <a:latin typeface="Arial" pitchFamily="34" charset="0"/>
              <a:cs typeface="Arial" pitchFamily="34" charset="0"/>
            </a:endParaRPr>
          </a:p>
        </p:txBody>
      </p:sp>
      <p:sp>
        <p:nvSpPr>
          <p:cNvPr id="4" name="Rectangle 3"/>
          <p:cNvSpPr/>
          <p:nvPr/>
        </p:nvSpPr>
        <p:spPr>
          <a:xfrm>
            <a:off x="179512" y="1412776"/>
            <a:ext cx="7848600" cy="5878532"/>
          </a:xfrm>
          <a:prstGeom prst="rect">
            <a:avLst/>
          </a:prstGeom>
        </p:spPr>
        <p:txBody>
          <a:bodyPr wrap="square">
            <a:spAutoFit/>
          </a:bodyPr>
          <a:lstStyle/>
          <a:p>
            <a:pPr lvl="0"/>
            <a:r>
              <a:rPr lang="en-US" sz="1600" dirty="0" smtClean="0">
                <a:latin typeface="Arial" pitchFamily="34" charset="0"/>
                <a:cs typeface="Arial" pitchFamily="34" charset="0"/>
              </a:rPr>
              <a:t>Here’s a short hypothetical scenario where strategic planning was used to address a particular issue:</a:t>
            </a:r>
          </a:p>
          <a:p>
            <a:pPr lvl="0"/>
            <a:r>
              <a:rPr lang="en-US" sz="1600" dirty="0" smtClean="0">
                <a:latin typeface="Arial" pitchFamily="34" charset="0"/>
                <a:cs typeface="Arial" pitchFamily="34" charset="0"/>
              </a:rPr>
              <a:t>---</a:t>
            </a:r>
          </a:p>
          <a:p>
            <a:pPr lvl="0"/>
            <a:r>
              <a:rPr lang="en-US" sz="1600" dirty="0" smtClean="0">
                <a:latin typeface="Arial" pitchFamily="34" charset="0"/>
                <a:cs typeface="Arial" pitchFamily="34" charset="0"/>
              </a:rPr>
              <a:t>Following a completed current situation assessment, an organization identifies ‘brand awareness versus competition’ as an issue it needs to address. In reviewing strategic goals and objectives, it’s clear that brand awareness is also an organizational objective. If brand awareness is identified as an organizational objective and current  gap, a plan can be developed to address it.  </a:t>
            </a:r>
          </a:p>
          <a:p>
            <a:pPr lvl="0"/>
            <a:endParaRPr lang="en-US" sz="1600" dirty="0" smtClean="0">
              <a:latin typeface="Arial" pitchFamily="34" charset="0"/>
              <a:cs typeface="Arial" pitchFamily="34" charset="0"/>
            </a:endParaRPr>
          </a:p>
          <a:p>
            <a:pPr lvl="0"/>
            <a:r>
              <a:rPr lang="en-US" sz="1600" dirty="0" smtClean="0">
                <a:latin typeface="Arial" pitchFamily="34" charset="0"/>
                <a:cs typeface="Arial" pitchFamily="34" charset="0"/>
              </a:rPr>
              <a:t>The plan could include increasing advertising with a new media strategy, with more media building on current messaging. It would involve reviewing the brand’s advertising media plan and evaluating opportunities with validation of target audiences.  Advertising creative &amp; messaging should be tested as on-strategy with the current brand creative.</a:t>
            </a:r>
          </a:p>
          <a:p>
            <a:pPr lvl="0"/>
            <a:endParaRPr lang="en-US" sz="1600" dirty="0" smtClean="0">
              <a:latin typeface="Arial" pitchFamily="34" charset="0"/>
              <a:cs typeface="Arial" pitchFamily="34" charset="0"/>
            </a:endParaRPr>
          </a:p>
          <a:p>
            <a:r>
              <a:rPr lang="en-US" sz="1600" dirty="0" smtClean="0">
                <a:latin typeface="Arial" pitchFamily="34" charset="0"/>
                <a:cs typeface="Arial" pitchFamily="34" charset="0"/>
              </a:rPr>
              <a:t>The resulting measure of success would be reflected in improved business performance measures through increased revenue and market share, in addition to improved brand awareness.</a:t>
            </a:r>
          </a:p>
          <a:p>
            <a:pPr lvl="0"/>
            <a:endParaRPr lang="en-US" sz="1600" dirty="0" smtClean="0"/>
          </a:p>
          <a:p>
            <a:pPr>
              <a:spcBef>
                <a:spcPct val="50000"/>
              </a:spcBef>
            </a:pPr>
            <a:endParaRPr lang="en-US" sz="1600" dirty="0" smtClean="0"/>
          </a:p>
          <a:p>
            <a:pPr>
              <a:spcBef>
                <a:spcPct val="50000"/>
              </a:spcBef>
            </a:pPr>
            <a:endParaRPr lang="en-US" sz="1600" dirty="0"/>
          </a:p>
          <a:p>
            <a:pPr>
              <a:spcBef>
                <a:spcPct val="50000"/>
              </a:spcBef>
            </a:pPr>
            <a:endParaRPr lang="en-US" sz="1600" dirty="0" smtClean="0"/>
          </a:p>
        </p:txBody>
      </p:sp>
    </p:spTree>
    <p:extLst>
      <p:ext uri="{BB962C8B-B14F-4D97-AF65-F5344CB8AC3E}">
        <p14:creationId xmlns:p14="http://schemas.microsoft.com/office/powerpoint/2010/main" val="248273151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04664"/>
            <a:ext cx="8229600" cy="720080"/>
          </a:xfrm>
        </p:spPr>
        <p:txBody>
          <a:bodyPr/>
          <a:lstStyle/>
          <a:p>
            <a:r>
              <a:rPr lang="en-US" sz="3200" b="1" dirty="0" smtClean="0"/>
              <a:t>Reference Material</a:t>
            </a:r>
            <a:endParaRPr lang="en-US" sz="3200" b="1" dirty="0"/>
          </a:p>
        </p:txBody>
      </p:sp>
      <p:sp>
        <p:nvSpPr>
          <p:cNvPr id="3" name="Content Placeholder 2"/>
          <p:cNvSpPr>
            <a:spLocks noGrp="1"/>
          </p:cNvSpPr>
          <p:nvPr>
            <p:ph idx="1"/>
          </p:nvPr>
        </p:nvSpPr>
        <p:spPr>
          <a:xfrm>
            <a:off x="251520" y="1340768"/>
            <a:ext cx="7391400" cy="6543330"/>
          </a:xfrm>
        </p:spPr>
        <p:txBody>
          <a:bodyPr/>
          <a:lstStyle/>
          <a:p>
            <a:pPr>
              <a:spcBef>
                <a:spcPts val="0"/>
              </a:spcBef>
              <a:buNone/>
            </a:pPr>
            <a:r>
              <a:rPr lang="en-US" sz="1600" dirty="0" smtClean="0">
                <a:solidFill>
                  <a:srgbClr val="000000"/>
                </a:solidFill>
              </a:rPr>
              <a:t>The following books, articles, blogs and videos were useful in the development</a:t>
            </a:r>
          </a:p>
          <a:p>
            <a:pPr>
              <a:spcBef>
                <a:spcPts val="0"/>
              </a:spcBef>
              <a:buNone/>
            </a:pPr>
            <a:r>
              <a:rPr lang="en-US" sz="1600" dirty="0" smtClean="0">
                <a:solidFill>
                  <a:srgbClr val="000000"/>
                </a:solidFill>
              </a:rPr>
              <a:t>of this toolkit:</a:t>
            </a:r>
          </a:p>
          <a:p>
            <a:pPr>
              <a:buNone/>
            </a:pPr>
            <a:r>
              <a:rPr lang="en-US" sz="1600" dirty="0" smtClean="0">
                <a:solidFill>
                  <a:srgbClr val="000000"/>
                </a:solidFill>
              </a:rPr>
              <a:t>Richard </a:t>
            </a:r>
            <a:r>
              <a:rPr lang="en-US" sz="1600" dirty="0">
                <a:solidFill>
                  <a:srgbClr val="000000"/>
                </a:solidFill>
              </a:rPr>
              <a:t>Rumelt’s Good Strategy/Bad </a:t>
            </a:r>
            <a:r>
              <a:rPr lang="en-US" sz="1600" dirty="0" smtClean="0">
                <a:solidFill>
                  <a:srgbClr val="000000"/>
                </a:solidFill>
              </a:rPr>
              <a:t>Strategy</a:t>
            </a:r>
            <a:r>
              <a:rPr lang="en-US" sz="1600" dirty="0">
                <a:solidFill>
                  <a:srgbClr val="000000"/>
                </a:solidFill>
              </a:rPr>
              <a:t>: The Difference and Why it </a:t>
            </a:r>
            <a:endParaRPr lang="en-US" sz="1600" dirty="0" smtClean="0">
              <a:solidFill>
                <a:srgbClr val="000000"/>
              </a:solidFill>
            </a:endParaRPr>
          </a:p>
          <a:p>
            <a:pPr>
              <a:buNone/>
            </a:pPr>
            <a:r>
              <a:rPr lang="en-US" sz="1600" dirty="0" smtClean="0">
                <a:solidFill>
                  <a:srgbClr val="000000"/>
                </a:solidFill>
              </a:rPr>
              <a:t>Matters. - An </a:t>
            </a:r>
            <a:r>
              <a:rPr lang="en-US" sz="1600" dirty="0">
                <a:solidFill>
                  <a:srgbClr val="000000"/>
                </a:solidFill>
              </a:rPr>
              <a:t>insightful book on business </a:t>
            </a:r>
            <a:r>
              <a:rPr lang="en-US" sz="1600" dirty="0" smtClean="0">
                <a:solidFill>
                  <a:srgbClr val="000000"/>
                </a:solidFill>
              </a:rPr>
              <a:t>strategy </a:t>
            </a:r>
            <a:r>
              <a:rPr lang="en-US" sz="1600" dirty="0">
                <a:solidFill>
                  <a:srgbClr val="000000"/>
                </a:solidFill>
              </a:rPr>
              <a:t>and </a:t>
            </a:r>
            <a:r>
              <a:rPr lang="en-US" sz="1600" dirty="0" smtClean="0">
                <a:solidFill>
                  <a:srgbClr val="000000"/>
                </a:solidFill>
              </a:rPr>
              <a:t>differentiation.</a:t>
            </a:r>
          </a:p>
          <a:p>
            <a:pPr>
              <a:buNone/>
            </a:pPr>
            <a:r>
              <a:rPr lang="en-US" sz="1600" u="sng" dirty="0" smtClean="0">
                <a:solidFill>
                  <a:srgbClr val="000000"/>
                </a:solidFill>
                <a:hlinkClick r:id="rId2"/>
              </a:rPr>
              <a:t>http</a:t>
            </a:r>
            <a:r>
              <a:rPr lang="en-US" sz="1600" u="sng" dirty="0">
                <a:solidFill>
                  <a:srgbClr val="000000"/>
                </a:solidFill>
                <a:hlinkClick r:id="rId2"/>
              </a:rPr>
              <a:t>://goodbadstrategy.com</a:t>
            </a:r>
            <a:r>
              <a:rPr lang="en-US" sz="1600" u="sng" dirty="0" smtClean="0">
                <a:solidFill>
                  <a:srgbClr val="000000"/>
                </a:solidFill>
                <a:hlinkClick r:id="rId2"/>
              </a:rPr>
              <a:t>/</a:t>
            </a:r>
            <a:endParaRPr lang="en-US" sz="1600" u="sng" dirty="0" smtClean="0">
              <a:solidFill>
                <a:srgbClr val="000000"/>
              </a:solidFill>
            </a:endParaRPr>
          </a:p>
          <a:p>
            <a:pPr>
              <a:buNone/>
            </a:pPr>
            <a:endParaRPr lang="en-US" sz="1600" u="sng" dirty="0" smtClean="0">
              <a:solidFill>
                <a:srgbClr val="000000"/>
              </a:solidFill>
            </a:endParaRPr>
          </a:p>
          <a:p>
            <a:pPr>
              <a:buNone/>
            </a:pPr>
            <a:r>
              <a:rPr lang="en-CA" sz="1600" dirty="0" smtClean="0">
                <a:solidFill>
                  <a:srgbClr val="000000"/>
                </a:solidFill>
              </a:rPr>
              <a:t>Bradley, C, Hirt, M &amp; Smit, S.  (2011)  Have you tested your strategy lately.  </a:t>
            </a:r>
          </a:p>
          <a:p>
            <a:pPr>
              <a:buNone/>
            </a:pPr>
            <a:r>
              <a:rPr lang="en-CA" sz="1600" i="1" dirty="0" smtClean="0">
                <a:solidFill>
                  <a:srgbClr val="000000"/>
                </a:solidFill>
              </a:rPr>
              <a:t>McKinsey Quarterly</a:t>
            </a:r>
            <a:r>
              <a:rPr lang="en-CA" sz="1600" dirty="0" smtClean="0">
                <a:solidFill>
                  <a:srgbClr val="000000"/>
                </a:solidFill>
              </a:rPr>
              <a:t>.  </a:t>
            </a:r>
          </a:p>
          <a:p>
            <a:pPr>
              <a:buNone/>
            </a:pPr>
            <a:r>
              <a:rPr lang="en-CA" sz="1600" dirty="0" smtClean="0">
                <a:solidFill>
                  <a:srgbClr val="000000"/>
                </a:solidFill>
                <a:hlinkClick r:id="rId3"/>
              </a:rPr>
              <a:t>https://www.mckinseyquarterly.com/Strategy/Strategic_Thinking/Have_yo</a:t>
            </a:r>
          </a:p>
          <a:p>
            <a:pPr>
              <a:buNone/>
            </a:pPr>
            <a:r>
              <a:rPr lang="en-CA" sz="1600" dirty="0" smtClean="0">
                <a:solidFill>
                  <a:srgbClr val="000000"/>
                </a:solidFill>
                <a:hlinkClick r:id="rId3"/>
              </a:rPr>
              <a:t>u_tested_your_strategy_lately_2711</a:t>
            </a:r>
            <a:endParaRPr lang="en-CA" sz="1600" dirty="0" smtClean="0">
              <a:solidFill>
                <a:srgbClr val="000000"/>
              </a:solidFill>
            </a:endParaRPr>
          </a:p>
          <a:p>
            <a:pPr>
              <a:buNone/>
            </a:pPr>
            <a:endParaRPr lang="en-CA" sz="1600" dirty="0" smtClean="0">
              <a:solidFill>
                <a:srgbClr val="000000"/>
              </a:solidFill>
            </a:endParaRPr>
          </a:p>
          <a:p>
            <a:pPr>
              <a:buNone/>
            </a:pPr>
            <a:r>
              <a:rPr lang="en-CA" sz="1600" dirty="0" smtClean="0">
                <a:solidFill>
                  <a:srgbClr val="000000"/>
                </a:solidFill>
              </a:rPr>
              <a:t>Safian, R.  (January, 2009). This Is Generation Flux: Meet The Pioneers </a:t>
            </a:r>
          </a:p>
          <a:p>
            <a:pPr>
              <a:buNone/>
            </a:pPr>
            <a:r>
              <a:rPr lang="en-CA" sz="1600" dirty="0" smtClean="0">
                <a:solidFill>
                  <a:srgbClr val="000000"/>
                </a:solidFill>
              </a:rPr>
              <a:t>Of The New (And Chaotic) Frontier Of Business. </a:t>
            </a:r>
            <a:r>
              <a:rPr lang="en-CA" sz="1600" i="1" dirty="0" smtClean="0">
                <a:solidFill>
                  <a:srgbClr val="000000"/>
                </a:solidFill>
              </a:rPr>
              <a:t>Fast Company</a:t>
            </a:r>
            <a:r>
              <a:rPr lang="en-CA" sz="1600" dirty="0" smtClean="0">
                <a:solidFill>
                  <a:srgbClr val="000000"/>
                </a:solidFill>
              </a:rPr>
              <a:t>.  Retrieved </a:t>
            </a:r>
          </a:p>
          <a:p>
            <a:pPr>
              <a:buNone/>
            </a:pPr>
            <a:r>
              <a:rPr lang="en-CA" sz="1600" dirty="0" smtClean="0">
                <a:solidFill>
                  <a:srgbClr val="000000"/>
                </a:solidFill>
              </a:rPr>
              <a:t>from  </a:t>
            </a:r>
            <a:r>
              <a:rPr lang="en-CA" sz="1600" dirty="0" smtClean="0">
                <a:solidFill>
                  <a:srgbClr val="000000"/>
                </a:solidFill>
                <a:hlinkClick r:id="rId4"/>
              </a:rPr>
              <a:t>http://www.fastcompany.com/magazine/162/generation-flux-future-of-</a:t>
            </a:r>
          </a:p>
          <a:p>
            <a:pPr>
              <a:buNone/>
            </a:pPr>
            <a:r>
              <a:rPr lang="en-CA" sz="1600" dirty="0" smtClean="0">
                <a:solidFill>
                  <a:srgbClr val="000000"/>
                </a:solidFill>
                <a:hlinkClick r:id="rId4"/>
              </a:rPr>
              <a:t>business</a:t>
            </a:r>
            <a:endParaRPr lang="en-US" sz="1600" dirty="0" smtClean="0">
              <a:solidFill>
                <a:srgbClr val="000000"/>
              </a:solidFill>
            </a:endParaRPr>
          </a:p>
          <a:p>
            <a:pPr>
              <a:buNone/>
            </a:pPr>
            <a:endParaRPr lang="en-US" sz="1600" dirty="0" smtClean="0">
              <a:solidFill>
                <a:srgbClr val="000000"/>
              </a:solidFill>
            </a:endParaRPr>
          </a:p>
          <a:p>
            <a:endParaRPr lang="en-US" sz="1600" dirty="0">
              <a:solidFill>
                <a:srgbClr val="000000"/>
              </a:solidFill>
            </a:endParaRPr>
          </a:p>
          <a:p>
            <a:pPr marL="0" indent="0">
              <a:buNone/>
            </a:pPr>
            <a:endParaRPr lang="en-US" dirty="0"/>
          </a:p>
          <a:p>
            <a:endParaRPr lang="en-US" dirty="0"/>
          </a:p>
        </p:txBody>
      </p:sp>
    </p:spTree>
    <p:extLst>
      <p:ext uri="{BB962C8B-B14F-4D97-AF65-F5344CB8AC3E}">
        <p14:creationId xmlns:p14="http://schemas.microsoft.com/office/powerpoint/2010/main" val="115759146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04664"/>
            <a:ext cx="8229600" cy="720080"/>
          </a:xfrm>
        </p:spPr>
        <p:txBody>
          <a:bodyPr/>
          <a:lstStyle/>
          <a:p>
            <a:r>
              <a:rPr lang="en-US" sz="3200" b="1" dirty="0" smtClean="0"/>
              <a:t>Reference Material</a:t>
            </a:r>
            <a:endParaRPr lang="en-US" sz="3200" b="1" dirty="0"/>
          </a:p>
        </p:txBody>
      </p:sp>
      <p:sp>
        <p:nvSpPr>
          <p:cNvPr id="3" name="Content Placeholder 2"/>
          <p:cNvSpPr>
            <a:spLocks noGrp="1"/>
          </p:cNvSpPr>
          <p:nvPr>
            <p:ph idx="1"/>
          </p:nvPr>
        </p:nvSpPr>
        <p:spPr>
          <a:xfrm>
            <a:off x="323528" y="1268760"/>
            <a:ext cx="7391400" cy="4955203"/>
          </a:xfrm>
        </p:spPr>
        <p:txBody>
          <a:bodyPr/>
          <a:lstStyle/>
          <a:p>
            <a:pPr>
              <a:buNone/>
            </a:pPr>
            <a:r>
              <a:rPr lang="en-US" sz="1600" b="1" dirty="0" smtClean="0">
                <a:solidFill>
                  <a:srgbClr val="000000"/>
                </a:solidFill>
              </a:rPr>
              <a:t>Blogs </a:t>
            </a:r>
            <a:r>
              <a:rPr lang="en-US" sz="1600" b="1" dirty="0">
                <a:solidFill>
                  <a:srgbClr val="000000"/>
                </a:solidFill>
              </a:rPr>
              <a:t>on </a:t>
            </a:r>
            <a:r>
              <a:rPr lang="en-US" sz="1600" b="1" dirty="0" smtClean="0">
                <a:solidFill>
                  <a:srgbClr val="000000"/>
                </a:solidFill>
              </a:rPr>
              <a:t>Strategy</a:t>
            </a:r>
          </a:p>
          <a:p>
            <a:pPr>
              <a:buNone/>
            </a:pPr>
            <a:r>
              <a:rPr lang="en-US" sz="1600" dirty="0" smtClean="0">
                <a:solidFill>
                  <a:srgbClr val="000000"/>
                </a:solidFill>
              </a:rPr>
              <a:t>Porter, M.  (Jan, 2008).  The </a:t>
            </a:r>
            <a:r>
              <a:rPr lang="en-US" sz="1600" dirty="0">
                <a:solidFill>
                  <a:srgbClr val="000000"/>
                </a:solidFill>
              </a:rPr>
              <a:t>Five Competitive Forces that Shape </a:t>
            </a:r>
            <a:r>
              <a:rPr lang="en-US" sz="1600" dirty="0" smtClean="0">
                <a:solidFill>
                  <a:srgbClr val="000000"/>
                </a:solidFill>
              </a:rPr>
              <a:t>Strategy,</a:t>
            </a:r>
          </a:p>
          <a:p>
            <a:pPr>
              <a:buNone/>
            </a:pPr>
            <a:r>
              <a:rPr lang="en-US" sz="1600" i="1" dirty="0" smtClean="0">
                <a:solidFill>
                  <a:srgbClr val="000000"/>
                </a:solidFill>
              </a:rPr>
              <a:t>Harvard Business Review</a:t>
            </a:r>
            <a:r>
              <a:rPr lang="en-US" sz="1600" dirty="0" smtClean="0">
                <a:solidFill>
                  <a:srgbClr val="000000"/>
                </a:solidFill>
              </a:rPr>
              <a:t>.  </a:t>
            </a:r>
          </a:p>
          <a:p>
            <a:pPr>
              <a:buNone/>
            </a:pPr>
            <a:r>
              <a:rPr lang="en-US" sz="1600" i="1" u="sng" dirty="0" smtClean="0">
                <a:solidFill>
                  <a:srgbClr val="000000"/>
                </a:solidFill>
                <a:hlinkClick r:id="rId2"/>
              </a:rPr>
              <a:t>http://hbr.org/2008/01/the-five-competitive-forces-that-shape-strategy/ar/1 </a:t>
            </a:r>
            <a:r>
              <a:rPr lang="en-US" sz="1600" i="1" dirty="0">
                <a:solidFill>
                  <a:srgbClr val="000000"/>
                </a:solidFill>
                <a:hlinkClick r:id="rId2"/>
              </a:rPr>
              <a:t> </a:t>
            </a:r>
            <a:endParaRPr lang="en-US" sz="1600" dirty="0">
              <a:solidFill>
                <a:srgbClr val="000000"/>
              </a:solidFill>
            </a:endParaRPr>
          </a:p>
          <a:p>
            <a:pPr marL="0" indent="0">
              <a:buNone/>
            </a:pPr>
            <a:endParaRPr lang="en-US" sz="1600" i="1" dirty="0" smtClean="0">
              <a:solidFill>
                <a:srgbClr val="000000"/>
              </a:solidFill>
            </a:endParaRPr>
          </a:p>
          <a:p>
            <a:pPr marL="0" indent="0">
              <a:buNone/>
            </a:pPr>
            <a:r>
              <a:rPr lang="en-US" sz="1600" dirty="0" smtClean="0">
                <a:solidFill>
                  <a:srgbClr val="000000"/>
                </a:solidFill>
              </a:rPr>
              <a:t>David </a:t>
            </a:r>
            <a:r>
              <a:rPr lang="en-US" sz="1600" dirty="0">
                <a:solidFill>
                  <a:srgbClr val="000000"/>
                </a:solidFill>
              </a:rPr>
              <a:t>Aaker, </a:t>
            </a:r>
            <a:r>
              <a:rPr lang="en-US" sz="1600" dirty="0" smtClean="0">
                <a:solidFill>
                  <a:srgbClr val="000000"/>
                </a:solidFill>
              </a:rPr>
              <a:t>Prophet - On </a:t>
            </a:r>
            <a:r>
              <a:rPr lang="en-US" sz="1600" dirty="0">
                <a:solidFill>
                  <a:srgbClr val="000000"/>
                </a:solidFill>
              </a:rPr>
              <a:t>Branding &amp; Brand Analytics:</a:t>
            </a:r>
          </a:p>
          <a:p>
            <a:pPr>
              <a:buNone/>
            </a:pPr>
            <a:r>
              <a:rPr lang="en-US" sz="1600" i="1" u="sng" dirty="0" smtClean="0">
                <a:solidFill>
                  <a:srgbClr val="000000"/>
                </a:solidFill>
                <a:hlinkClick r:id="rId3"/>
              </a:rPr>
              <a:t>http</a:t>
            </a:r>
            <a:r>
              <a:rPr lang="en-US" sz="1600" i="1" u="sng" dirty="0">
                <a:solidFill>
                  <a:srgbClr val="000000"/>
                </a:solidFill>
                <a:hlinkClick r:id="rId3"/>
              </a:rPr>
              <a:t>://www.prophet.com/expertise/</a:t>
            </a:r>
            <a:r>
              <a:rPr lang="en-US" sz="1600" i="1" u="sng" dirty="0" smtClean="0">
                <a:solidFill>
                  <a:srgbClr val="000000"/>
                </a:solidFill>
                <a:hlinkClick r:id="rId3"/>
              </a:rPr>
              <a:t>brand</a:t>
            </a:r>
            <a:endParaRPr lang="en-US" sz="1600" dirty="0">
              <a:solidFill>
                <a:srgbClr val="000000"/>
              </a:solidFill>
            </a:endParaRPr>
          </a:p>
          <a:p>
            <a:pPr>
              <a:buNone/>
            </a:pPr>
            <a:r>
              <a:rPr lang="en-US" sz="1600" i="1" u="sng" dirty="0" smtClean="0">
                <a:solidFill>
                  <a:srgbClr val="000000"/>
                </a:solidFill>
                <a:hlinkClick r:id="rId4"/>
              </a:rPr>
              <a:t>http</a:t>
            </a:r>
            <a:r>
              <a:rPr lang="en-US" sz="1600" i="1" u="sng" dirty="0">
                <a:solidFill>
                  <a:srgbClr val="000000"/>
                </a:solidFill>
                <a:hlinkClick r:id="rId4"/>
              </a:rPr>
              <a:t>://www.prophet.com/expertise/analytics</a:t>
            </a:r>
            <a:endParaRPr lang="en-US" sz="1600" dirty="0">
              <a:solidFill>
                <a:srgbClr val="000000"/>
              </a:solidFill>
            </a:endParaRPr>
          </a:p>
          <a:p>
            <a:endParaRPr lang="en-US" sz="1400" dirty="0"/>
          </a:p>
          <a:p>
            <a:pPr marL="0" indent="0">
              <a:buNone/>
            </a:pPr>
            <a:endParaRPr lang="en-US" sz="1400" dirty="0">
              <a:solidFill>
                <a:srgbClr val="993300"/>
              </a:solidFill>
            </a:endParaRPr>
          </a:p>
          <a:p>
            <a:endParaRPr lang="en-US" sz="1400" dirty="0">
              <a:solidFill>
                <a:srgbClr val="993300"/>
              </a:solidFill>
            </a:endParaRPr>
          </a:p>
          <a:p>
            <a:pPr>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239731561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4664"/>
            <a:ext cx="8229600" cy="720080"/>
          </a:xfrm>
        </p:spPr>
        <p:txBody>
          <a:bodyPr/>
          <a:lstStyle/>
          <a:p>
            <a:r>
              <a:rPr lang="en-US" sz="3200" b="1" dirty="0" smtClean="0"/>
              <a:t>Reference Material</a:t>
            </a:r>
            <a:endParaRPr lang="en-US" sz="3200" b="1" dirty="0"/>
          </a:p>
        </p:txBody>
      </p:sp>
      <p:sp>
        <p:nvSpPr>
          <p:cNvPr id="3" name="Content Placeholder 2"/>
          <p:cNvSpPr>
            <a:spLocks noGrp="1"/>
          </p:cNvSpPr>
          <p:nvPr>
            <p:ph idx="1"/>
          </p:nvPr>
        </p:nvSpPr>
        <p:spPr>
          <a:xfrm>
            <a:off x="323528" y="1311866"/>
            <a:ext cx="7391400" cy="5546134"/>
          </a:xfrm>
        </p:spPr>
        <p:txBody>
          <a:bodyPr/>
          <a:lstStyle/>
          <a:p>
            <a:pPr>
              <a:buNone/>
            </a:pPr>
            <a:r>
              <a:rPr lang="en-US" sz="1600" b="1" dirty="0" smtClean="0">
                <a:solidFill>
                  <a:srgbClr val="000000"/>
                </a:solidFill>
              </a:rPr>
              <a:t>Videos </a:t>
            </a:r>
            <a:r>
              <a:rPr lang="en-US" sz="1600" b="1" dirty="0">
                <a:solidFill>
                  <a:srgbClr val="000000"/>
                </a:solidFill>
              </a:rPr>
              <a:t>on </a:t>
            </a:r>
            <a:r>
              <a:rPr lang="en-US" sz="1600" b="1" dirty="0" smtClean="0">
                <a:solidFill>
                  <a:srgbClr val="000000"/>
                </a:solidFill>
              </a:rPr>
              <a:t>Strategy</a:t>
            </a:r>
          </a:p>
          <a:p>
            <a:pPr>
              <a:buNone/>
            </a:pPr>
            <a:r>
              <a:rPr lang="en-US" sz="1600" dirty="0" smtClean="0">
                <a:solidFill>
                  <a:srgbClr val="000000"/>
                </a:solidFill>
              </a:rPr>
              <a:t>Good </a:t>
            </a:r>
            <a:r>
              <a:rPr lang="en-US" sz="1600" dirty="0">
                <a:solidFill>
                  <a:srgbClr val="000000"/>
                </a:solidFill>
              </a:rPr>
              <a:t>Strategy, Bad Strategy. Interview with the author Prof </a:t>
            </a:r>
            <a:r>
              <a:rPr lang="en-US" sz="1600" dirty="0" smtClean="0">
                <a:solidFill>
                  <a:srgbClr val="000000"/>
                </a:solidFill>
              </a:rPr>
              <a:t>Rumelt.</a:t>
            </a:r>
            <a:r>
              <a:rPr lang="en-US" sz="1600" dirty="0">
                <a:solidFill>
                  <a:srgbClr val="000000"/>
                </a:solidFill>
              </a:rPr>
              <a:t> </a:t>
            </a:r>
          </a:p>
          <a:p>
            <a:pPr>
              <a:buNone/>
            </a:pPr>
            <a:r>
              <a:rPr lang="en-US" sz="1600" u="sng" dirty="0">
                <a:solidFill>
                  <a:srgbClr val="000000"/>
                </a:solidFill>
                <a:hlinkClick r:id="rId2"/>
              </a:rPr>
              <a:t>http://www.youtube.com/watch?feature=endscreen&amp;v=7i30hMOjz3w&amp;NR=1</a:t>
            </a:r>
            <a:endParaRPr lang="en-US" sz="1600" dirty="0">
              <a:solidFill>
                <a:srgbClr val="000000"/>
              </a:solidFill>
            </a:endParaRPr>
          </a:p>
          <a:p>
            <a:pPr marL="0" indent="0">
              <a:buNone/>
            </a:pPr>
            <a:r>
              <a:rPr lang="en-US" sz="1600" dirty="0">
                <a:solidFill>
                  <a:srgbClr val="000000"/>
                </a:solidFill>
              </a:rPr>
              <a:t>  </a:t>
            </a:r>
          </a:p>
          <a:p>
            <a:pPr>
              <a:buNone/>
            </a:pPr>
            <a:r>
              <a:rPr lang="en-US" sz="1600" dirty="0" smtClean="0">
                <a:solidFill>
                  <a:srgbClr val="000000"/>
                </a:solidFill>
              </a:rPr>
              <a:t>Explaining Good Strategy.  Clip from Harvard Professor Michael.</a:t>
            </a:r>
            <a:endParaRPr lang="en-US" sz="1600" dirty="0">
              <a:solidFill>
                <a:srgbClr val="000000"/>
              </a:solidFill>
            </a:endParaRPr>
          </a:p>
          <a:p>
            <a:pPr>
              <a:buNone/>
            </a:pPr>
            <a:r>
              <a:rPr lang="en-US" sz="1600" u="sng" dirty="0">
                <a:solidFill>
                  <a:srgbClr val="000000"/>
                </a:solidFill>
                <a:hlinkClick r:id="rId3"/>
              </a:rPr>
              <a:t>http://www.youtube.com/watch?v=ibrxIP0H84M</a:t>
            </a:r>
            <a:endParaRPr lang="en-US" sz="1600" dirty="0">
              <a:solidFill>
                <a:srgbClr val="000000"/>
              </a:solidFill>
            </a:endParaRPr>
          </a:p>
          <a:p>
            <a:pPr>
              <a:buNone/>
            </a:pPr>
            <a:endParaRPr lang="en-US" sz="1600" dirty="0" smtClean="0">
              <a:solidFill>
                <a:srgbClr val="000000"/>
              </a:solidFill>
            </a:endParaRPr>
          </a:p>
          <a:p>
            <a:pPr>
              <a:buNone/>
            </a:pPr>
            <a:r>
              <a:rPr lang="en-US" sz="1600" dirty="0" smtClean="0">
                <a:solidFill>
                  <a:srgbClr val="000000"/>
                </a:solidFill>
              </a:rPr>
              <a:t>Interview </a:t>
            </a:r>
            <a:r>
              <a:rPr lang="en-US" sz="1600" dirty="0">
                <a:solidFill>
                  <a:srgbClr val="000000"/>
                </a:solidFill>
              </a:rPr>
              <a:t>with Michael </a:t>
            </a:r>
            <a:r>
              <a:rPr lang="en-US" sz="1600" dirty="0" smtClean="0">
                <a:solidFill>
                  <a:srgbClr val="000000"/>
                </a:solidFill>
              </a:rPr>
              <a:t>Porter at Harvard explaining his </a:t>
            </a:r>
            <a:r>
              <a:rPr lang="en-US" sz="1600" dirty="0">
                <a:solidFill>
                  <a:srgbClr val="000000"/>
                </a:solidFill>
              </a:rPr>
              <a:t>competitive forces </a:t>
            </a:r>
            <a:r>
              <a:rPr lang="en-US" sz="1600" dirty="0" smtClean="0">
                <a:solidFill>
                  <a:srgbClr val="000000"/>
                </a:solidFill>
              </a:rPr>
              <a:t>and </a:t>
            </a:r>
          </a:p>
          <a:p>
            <a:pPr>
              <a:buNone/>
            </a:pPr>
            <a:r>
              <a:rPr lang="en-US" sz="1600" dirty="0" smtClean="0">
                <a:solidFill>
                  <a:srgbClr val="000000"/>
                </a:solidFill>
              </a:rPr>
              <a:t>how they’re the basis </a:t>
            </a:r>
            <a:r>
              <a:rPr lang="en-US" sz="1600" dirty="0">
                <a:solidFill>
                  <a:srgbClr val="000000"/>
                </a:solidFill>
              </a:rPr>
              <a:t>for much of modern business strategy. </a:t>
            </a:r>
          </a:p>
          <a:p>
            <a:pPr>
              <a:buNone/>
            </a:pPr>
            <a:r>
              <a:rPr lang="en-US" sz="1600" u="sng" dirty="0">
                <a:solidFill>
                  <a:srgbClr val="000000"/>
                </a:solidFill>
                <a:hlinkClick r:id="rId4"/>
              </a:rPr>
              <a:t>http://www.youtube.com/watch?v=mYF2_FBCvXw</a:t>
            </a:r>
            <a:endParaRPr lang="en-US" sz="1600" dirty="0">
              <a:solidFill>
                <a:srgbClr val="000000"/>
              </a:solidFill>
            </a:endParaRPr>
          </a:p>
          <a:p>
            <a:endParaRPr lang="en-US" sz="1400" dirty="0">
              <a:solidFill>
                <a:srgbClr val="000000"/>
              </a:solidFill>
            </a:endParaRPr>
          </a:p>
          <a:p>
            <a:pPr marL="0" indent="0">
              <a:buNone/>
            </a:pPr>
            <a:endParaRPr lang="en-US" sz="1400" dirty="0">
              <a:solidFill>
                <a:srgbClr val="000000"/>
              </a:solidFill>
            </a:endParaRPr>
          </a:p>
          <a:p>
            <a:endParaRPr lang="en-US" sz="1400" dirty="0">
              <a:solidFill>
                <a:srgbClr val="000000"/>
              </a:solidFill>
            </a:endParaRPr>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27241245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resentation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Presentation1</Template>
  <TotalTime>689</TotalTime>
  <Words>2528</Words>
  <Application>Microsoft Macintosh PowerPoint</Application>
  <PresentationFormat>On-screen Show (4:3)</PresentationFormat>
  <Paragraphs>225</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Presentation1</vt:lpstr>
      <vt:lpstr>Bridging Branding and Strategic Planning: A Hands-on Toolkit for Marketers</vt:lpstr>
      <vt:lpstr>PowerPoint Presentation</vt:lpstr>
      <vt:lpstr>Overview </vt:lpstr>
      <vt:lpstr>   Why Strategic Planning for Brand         Management?</vt:lpstr>
      <vt:lpstr>Organization and Brand Objectives</vt:lpstr>
      <vt:lpstr>Elements of Strategic Planning Toolkit</vt:lpstr>
      <vt:lpstr>Current Situation Assessment</vt:lpstr>
      <vt:lpstr>Current Situation Assessment</vt:lpstr>
      <vt:lpstr>Current Situation Assessment</vt:lpstr>
      <vt:lpstr>Current Situation Assessment</vt:lpstr>
      <vt:lpstr>Current Situation Assessment</vt:lpstr>
      <vt:lpstr>Current Situation Assessment</vt:lpstr>
      <vt:lpstr>Strategic Goals &amp; Objectives</vt:lpstr>
      <vt:lpstr>Build the Plan Defining Key Strategies</vt:lpstr>
      <vt:lpstr>Build the Plan Strategies vs. Tactics</vt:lpstr>
      <vt:lpstr>Build the Plan Identify Action Plans Linked to Key Strategies</vt:lpstr>
      <vt:lpstr>Measurement Framework</vt:lpstr>
      <vt:lpstr>Measurement Framework</vt:lpstr>
      <vt:lpstr>Measurement Framework Frequency of Measure</vt:lpstr>
      <vt:lpstr>Practical Application (Example)</vt:lpstr>
      <vt:lpstr>Reference Material</vt:lpstr>
      <vt:lpstr>Reference Material</vt:lpstr>
      <vt:lpstr>Reference Material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Ed Cartwright</dc:creator>
  <cp:lastModifiedBy>Patricia McQuillan</cp:lastModifiedBy>
  <cp:revision>85</cp:revision>
  <dcterms:created xsi:type="dcterms:W3CDTF">2012-05-28T12:42:10Z</dcterms:created>
  <dcterms:modified xsi:type="dcterms:W3CDTF">2015-01-26T14:23:26Z</dcterms:modified>
</cp:coreProperties>
</file>